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2"/>
  </p:sldMasterIdLst>
  <p:notesMasterIdLst>
    <p:notesMasterId r:id="rId26"/>
  </p:notesMasterIdLst>
  <p:handoutMasterIdLst>
    <p:handoutMasterId r:id="rId27"/>
  </p:handoutMasterIdLst>
  <p:sldIdLst>
    <p:sldId id="256" r:id="rId3"/>
    <p:sldId id="360" r:id="rId4"/>
    <p:sldId id="363" r:id="rId5"/>
    <p:sldId id="361" r:id="rId6"/>
    <p:sldId id="355" r:id="rId7"/>
    <p:sldId id="275" r:id="rId8"/>
    <p:sldId id="261" r:id="rId9"/>
    <p:sldId id="257" r:id="rId10"/>
    <p:sldId id="279" r:id="rId11"/>
    <p:sldId id="283" r:id="rId12"/>
    <p:sldId id="290" r:id="rId13"/>
    <p:sldId id="368" r:id="rId14"/>
    <p:sldId id="369" r:id="rId15"/>
    <p:sldId id="268" r:id="rId16"/>
    <p:sldId id="285" r:id="rId17"/>
    <p:sldId id="269" r:id="rId18"/>
    <p:sldId id="276" r:id="rId19"/>
    <p:sldId id="281" r:id="rId20"/>
    <p:sldId id="297" r:id="rId21"/>
    <p:sldId id="271" r:id="rId22"/>
    <p:sldId id="364" r:id="rId23"/>
    <p:sldId id="365" r:id="rId24"/>
    <p:sldId id="265" r:id="rId25"/>
  </p:sldIdLst>
  <p:sldSz cx="18288000" cy="10287000"/>
  <p:notesSz cx="6858000" cy="9144000"/>
  <p:embeddedFontLst>
    <p:embeddedFont>
      <p:font typeface="WATstyle" panose="020B0604020202020204" charset="-18"/>
      <p:regular r:id="rId28"/>
      <p:bold r:id="rId29"/>
      <p:italic r:id="rId30"/>
      <p:boldItalic r:id="rId31"/>
    </p:embeddedFont>
    <p:embeddedFont>
      <p:font typeface="WATstyle Black" panose="020B0604020202020204" charset="-18"/>
      <p:bold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 Irach" initials="JI" lastIdx="7" clrIdx="0">
    <p:extLst>
      <p:ext uri="{19B8F6BF-5375-455C-9EA6-DF929625EA0E}">
        <p15:presenceInfo xmlns:p15="http://schemas.microsoft.com/office/powerpoint/2012/main" userId="Julia Irach" providerId="None"/>
      </p:ext>
    </p:extLst>
  </p:cmAuthor>
  <p:cmAuthor id="2" name="Jurek Sebastian" initials="SJ" lastIdx="1" clrIdx="1">
    <p:extLst>
      <p:ext uri="{19B8F6BF-5375-455C-9EA6-DF929625EA0E}">
        <p15:presenceInfo xmlns:p15="http://schemas.microsoft.com/office/powerpoint/2012/main" userId="S::sebastian.jurek@wat.edu.pl::06a0cf61-7171-47bc-8d62-14a4764b7f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2A"/>
    <a:srgbClr val="D61640"/>
    <a:srgbClr val="007033"/>
    <a:srgbClr val="004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1" autoAdjust="0"/>
    <p:restoredTop sz="76738" autoAdjust="0"/>
  </p:normalViewPr>
  <p:slideViewPr>
    <p:cSldViewPr>
      <p:cViewPr varScale="1">
        <p:scale>
          <a:sx n="54" d="100"/>
          <a:sy n="54" d="100"/>
        </p:scale>
        <p:origin x="173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387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496C98D6-8D8D-5A34-28B5-F927410665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WATstyle" panose="020F0502020204030203" pitchFamily="34" charset="-18"/>
            </a:endParaRP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8E82676-9B11-AF50-BD0D-B82F99656A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B516F-0B8C-42C2-A18D-3EA8107E7A4B}" type="datetimeFigureOut">
              <a:rPr lang="en-US" smtClean="0">
                <a:latin typeface="WATstyle" panose="020F0502020204030203" pitchFamily="34" charset="-18"/>
              </a:rPr>
              <a:t>6/6/2025</a:t>
            </a:fld>
            <a:endParaRPr lang="en-US" dirty="0">
              <a:latin typeface="WATstyle" panose="020F0502020204030203" pitchFamily="34" charset="-18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BD4094B-C4D5-1A21-F943-291B3FC654F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WATstyle" panose="020F0502020204030203" pitchFamily="34" charset="-18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F35601D-F6FD-C402-2BC0-FE4E9BF978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54A5B-52D3-4D55-B007-50BF99596CCD}" type="slidenum">
              <a:rPr lang="en-US" smtClean="0">
                <a:latin typeface="WATstyle" panose="020F0502020204030203" pitchFamily="34" charset="-18"/>
              </a:rPr>
              <a:t>‹#›</a:t>
            </a:fld>
            <a:endParaRPr lang="en-US" dirty="0">
              <a:latin typeface="WATstyle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939387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WATstyle" panose="020F0502020204030203" pitchFamily="34" charset="-18"/>
              </a:defRPr>
            </a:lvl1pPr>
          </a:lstStyle>
          <a:p>
            <a:endParaRPr lang="cs-C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WATstyle" panose="020F0502020204030203" pitchFamily="34" charset="-18"/>
              </a:defRPr>
            </a:lvl1pPr>
          </a:lstStyle>
          <a:p>
            <a:fld id="{B7268E1E-0E44-426D-905E-8AD9B19D2182}" type="datetimeFigureOut">
              <a:rPr lang="cs-CZ" smtClean="0"/>
              <a:pPr/>
              <a:t>06.06.2025</a:t>
            </a:fld>
            <a:endParaRPr lang="cs-C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WATstyle" panose="020F0502020204030203" pitchFamily="34" charset="-18"/>
              </a:defRPr>
            </a:lvl1pPr>
          </a:lstStyle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WATstyle" panose="020F0502020204030203" pitchFamily="34" charset="-18"/>
              </a:defRPr>
            </a:lvl1pPr>
          </a:lstStyle>
          <a:p>
            <a:fld id="{871B2431-D351-4C6E-A3CF-9DFAC0E3E050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WATstyle" panose="020F0502020204030203" pitchFamily="34" charset="-18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WATstyle" panose="020F0502020204030203" pitchFamily="34" charset="-18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WATstyle" panose="020F0502020204030203" pitchFamily="34" charset="-18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WATstyle" panose="020F0502020204030203" pitchFamily="34" charset="-18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WATstyle" panose="020F0502020204030203" pitchFamily="34" charset="-1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1941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45192-6AC8-54C4-4118-A5455257B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9FDDB11-53DE-2A0B-4C7F-D21D95FCEF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0BA8D2C-0EB8-84C8-60A7-1DE6783CF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B964977-3CFC-DB46-9E0A-6A881C0510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8999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E9B6A-D1EB-9F91-A10A-4DD458FC4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1A93955-F5FE-7C5E-8549-DDD5CA35D5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E983E4B-A2E4-D073-15D6-0203A34F2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4D1995B-2707-5F53-EECF-37ABC094AB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5418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96121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32354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834241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14F8A-6627-95D2-C68D-DBF7DE0AE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80FC45-EF0D-6C6C-724F-0903A1645A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1E80F3-8FFF-6EC9-8FF1-00E7DAE79FA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F5673E6-5926-C119-798A-0CF37671F7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B6B5999-176C-3180-6615-C14188BAB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3D171-2E07-B7D2-B338-5E4DCD2CEE3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09A60-E17A-5FCE-43B9-12D89D8169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42092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pl-PL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0079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9C721-AA17-B60B-8A7A-2BF28D74E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36972-A825-3F98-BBB4-C08425547B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7A2077-DEA9-F76D-950B-767C2818901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C44870F-3A24-CDB0-A5DC-017B281E8F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D072FF2-7E78-F83D-4312-05A7E9DE7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AFF299-74D8-85AD-5E4D-37E31ABB2E0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59D40-5718-0654-EB6F-D7FDEE43C2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881738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3F35C-2A18-C540-08B0-A07147637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FFE433E-6C63-AC04-9A56-7BEB738D09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0DD29F6-DEDF-1C61-A939-4519AC21E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22A4764-4480-FE81-3BD8-4F37AC75D4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24750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2E3C0-9A94-47D1-7A79-3EA52D3DA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CDFAB47-D195-F9F9-D628-0800807217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DF2CCB7-FBB1-33C2-E014-6391F4CB10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B9A53D-5843-6A17-0F8C-20703E0A4F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901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1526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3485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34BC8-5F0B-7ECE-E8CD-23C0F1CF3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F66A9B-5740-E9D5-55F3-DF9E125DE0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026549-7E38-A554-A9E2-E932375BD2E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A7077A7-E5A1-4A69-8921-1DD76590EF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434128D-D786-AB27-8703-9320EEB84E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8D3DF-38C4-47CD-6C2A-37342103BF1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18D336-BACA-51EF-322E-5B379F3D38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126073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pl-PL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54845-78E7-FD6B-1F23-4223B1DD7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FC5983C-6759-52CE-B5B3-E5B2076289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5590F0-281D-B560-3ABA-3ED73DA423B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9796D81-FF7E-1E7B-F988-BC9DB1E23A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80BE76C-7B79-392B-81BC-CB6D14394C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C66B3E-B180-DD2C-7B00-87C2388F9F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54C29-7975-8704-FDF4-2AC7525D06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043196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94BF4-D150-17EE-8A8B-ADD900871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B766E1-C7D5-BD62-1704-6A88BBBBC6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98BE88-C3E3-AAC7-3371-1B4D5E3243E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093F0B1-33CC-2E4D-0382-D26B0323D7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2EED790-DEE6-6DA1-25C1-6B9B510EA4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177086-CB3B-ED66-D365-7B519662F87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3165DF-6C1A-3DC2-9EF1-10AC62DCFC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468306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WATstyle" panose="020F0502020204030203" pitchFamily="34" charset="-18"/>
              </a:defRPr>
            </a:lvl1pPr>
          </a:lstStyle>
          <a:p>
            <a:fld id="{1D8BD707-D9CF-40AE-B4C6-C98DA3205C09}" type="datetimeFigureOut">
              <a:rPr lang="en-US" smtClean="0"/>
              <a:pPr/>
              <a:t>6/6/2025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WATstyle" panose="020F0502020204030203" pitchFamily="34" charset="-1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WATstyle" panose="020F0502020204030203" pitchFamily="34" charset="-18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WATstyle" panose="020F0502020204030203" pitchFamily="34" charset="-18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WATstyle" panose="020F0502020204030203" pitchFamily="34" charset="-18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WATstyle" panose="020F0502020204030203" pitchFamily="34" charset="-18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WATstyle" panose="020F0502020204030203" pitchFamily="34" charset="-18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WATstyle" panose="020F0502020204030203" pitchFamily="34" charset="-18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WATstyle" panose="020F0502020204030203" pitchFamily="34" charset="-18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1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35.png"/><Relationship Id="rId9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18" Type="http://schemas.openxmlformats.org/officeDocument/2006/relationships/hyperlink" Target="https://www.linkedin.com/school/military-university-of-technology/" TargetMode="External"/><Relationship Id="rId3" Type="http://schemas.openxmlformats.org/officeDocument/2006/relationships/image" Target="../media/image54.jpe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17" Type="http://schemas.openxmlformats.org/officeDocument/2006/relationships/image" Target="../media/image68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10" Type="http://schemas.openxmlformats.org/officeDocument/2006/relationships/hyperlink" Target="https://forms.office.com/e/3pZpcASszi" TargetMode="External"/><Relationship Id="rId4" Type="http://schemas.openxmlformats.org/officeDocument/2006/relationships/image" Target="../media/image70.svg"/><Relationship Id="rId9" Type="http://schemas.openxmlformats.org/officeDocument/2006/relationships/image" Target="../media/image7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1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381000" y="5385259"/>
            <a:ext cx="17660664" cy="2628899"/>
          </a:xfrm>
          <a:prstGeom prst="rect">
            <a:avLst/>
          </a:prstGeom>
          <a:solidFill>
            <a:srgbClr val="D61640"/>
          </a:solidFill>
        </p:spPr>
        <p:txBody>
          <a:bodyPr/>
          <a:lstStyle/>
          <a:p>
            <a:endParaRPr lang="pl-PL" noProof="1">
              <a:latin typeface="WATstyle" panose="020F0502020204030203" pitchFamily="34" charset="-18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81000" y="5461458"/>
            <a:ext cx="17526001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pl-PL" sz="9000" b="1" spc="171" noProof="1">
                <a:solidFill>
                  <a:schemeClr val="bg1"/>
                </a:solidFill>
                <a:latin typeface="WATstyle" panose="020F0502020204030203" pitchFamily="34" charset="-18"/>
              </a:rPr>
              <a:t> DLACZEGO WARTO STUDIOWAĆ W WAT?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571097" y="1735888"/>
            <a:ext cx="12199426" cy="2037284"/>
            <a:chOff x="0" y="-47625"/>
            <a:chExt cx="16265901" cy="2716379"/>
          </a:xfrm>
        </p:grpSpPr>
        <p:sp>
          <p:nvSpPr>
            <p:cNvPr id="6" name="AutoShape 6"/>
            <p:cNvSpPr/>
            <p:nvPr/>
          </p:nvSpPr>
          <p:spPr>
            <a:xfrm>
              <a:off x="0" y="1364975"/>
              <a:ext cx="16265901" cy="27748"/>
            </a:xfrm>
            <a:prstGeom prst="rect">
              <a:avLst/>
            </a:prstGeom>
            <a:solidFill>
              <a:srgbClr val="00592A"/>
            </a:solid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6265901" cy="874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2"/>
                </a:lnSpc>
              </a:pPr>
              <a:r>
                <a:rPr lang="pl-PL" sz="4340" spc="130" noProof="1">
                  <a:latin typeface="WATstyle" panose="020F0502020204030203" pitchFamily="34" charset="-18"/>
                </a:rPr>
                <a:t>WOJSKOWA AKADEMIA TECHNICZNA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16801"/>
              <a:ext cx="16265901" cy="7519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97"/>
                </a:lnSpc>
              </a:pPr>
              <a:r>
                <a:rPr lang="pl-PL" sz="3906" noProof="1">
                  <a:latin typeface="WATstyle" panose="020F0502020204030203" pitchFamily="34" charset="-18"/>
                </a:rPr>
                <a:t>STUDIA CYWILNE I WOJSKOWE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9626245"/>
            <a:ext cx="18288000" cy="660755"/>
            <a:chOff x="0" y="0"/>
            <a:chExt cx="24384000" cy="881007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4384000" cy="881007"/>
              <a:chOff x="0" y="0"/>
              <a:chExt cx="6186311" cy="22351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186311" cy="223515"/>
              </a:xfrm>
              <a:custGeom>
                <a:avLst/>
                <a:gdLst/>
                <a:ahLst/>
                <a:cxnLst/>
                <a:rect l="l" t="t" r="r" b="b"/>
                <a:pathLst>
                  <a:path w="6186311" h="223515">
                    <a:moveTo>
                      <a:pt x="0" y="0"/>
                    </a:moveTo>
                    <a:lnTo>
                      <a:pt x="6186311" y="0"/>
                    </a:lnTo>
                    <a:lnTo>
                      <a:pt x="6186311" y="223515"/>
                    </a:lnTo>
                    <a:lnTo>
                      <a:pt x="0" y="223515"/>
                    </a:lnTo>
                    <a:close/>
                  </a:path>
                </a:pathLst>
              </a:custGeom>
              <a:solidFill>
                <a:srgbClr val="F9FCFF"/>
              </a:solidFill>
            </p:spPr>
            <p:txBody>
              <a:bodyPr/>
              <a:lstStyle/>
              <a:p>
                <a:endParaRPr lang="pl-PL" noProof="1">
                  <a:latin typeface="WATstyle" panose="020F0502020204030203" pitchFamily="34" charset="-18"/>
                </a:endParaRP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328449" y="83061"/>
              <a:ext cx="549087" cy="714886"/>
            </a:xfrm>
            <a:custGeom>
              <a:avLst/>
              <a:gdLst/>
              <a:ahLst/>
              <a:cxnLst/>
              <a:rect l="l" t="t" r="r" b="b"/>
              <a:pathLst>
                <a:path w="549087" h="714886">
                  <a:moveTo>
                    <a:pt x="0" y="0"/>
                  </a:moveTo>
                  <a:lnTo>
                    <a:pt x="549086" y="0"/>
                  </a:lnTo>
                  <a:lnTo>
                    <a:pt x="549086" y="714885"/>
                  </a:lnTo>
                  <a:lnTo>
                    <a:pt x="0" y="71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6887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WOJSKOWA AKADEMIA TECHNICZNA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30009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#WIEDZA #AMBICJA #TECHNOLOGIA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1631318" y="244538"/>
              <a:ext cx="2424233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WAT.EDU.PL</a:t>
              </a:r>
            </a:p>
          </p:txBody>
        </p:sp>
      </p:grpSp>
      <p:pic>
        <p:nvPicPr>
          <p:cNvPr id="18" name="Obraz 17" descr="Obraz zawierający czarne, ciem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B5D9745-A20E-D88F-4DAF-54E384D0B1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50"/>
          <a:stretch/>
        </p:blipFill>
        <p:spPr>
          <a:xfrm>
            <a:off x="838783" y="403785"/>
            <a:ext cx="3732314" cy="4824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AE6AF-124B-2C42-B6A9-0AF0E4CB5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>
            <a:extLst>
              <a:ext uri="{FF2B5EF4-FFF2-40B4-BE49-F238E27FC236}">
                <a16:creationId xmlns:a16="http://schemas.microsoft.com/office/drawing/2014/main" id="{D8E533A4-92E6-F4D9-0B60-4D3ED234B585}"/>
              </a:ext>
            </a:extLst>
          </p:cNvPr>
          <p:cNvSpPr/>
          <p:nvPr/>
        </p:nvSpPr>
        <p:spPr>
          <a:xfrm>
            <a:off x="0" y="465121"/>
            <a:ext cx="8153400" cy="1369817"/>
          </a:xfrm>
          <a:prstGeom prst="rect">
            <a:avLst/>
          </a:prstGeom>
          <a:solidFill>
            <a:srgbClr val="D61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1">
              <a:solidFill>
                <a:srgbClr val="D61640"/>
              </a:solidFill>
            </a:endParaRP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8F142721-4690-B3B2-7462-3F6C5E915F70}"/>
              </a:ext>
            </a:extLst>
          </p:cNvPr>
          <p:cNvSpPr txBox="1"/>
          <p:nvPr/>
        </p:nvSpPr>
        <p:spPr>
          <a:xfrm>
            <a:off x="430908" y="634789"/>
            <a:ext cx="7853498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pl-PL" sz="6600" b="1" noProof="1">
                <a:solidFill>
                  <a:schemeClr val="bg1"/>
                </a:solidFill>
                <a:latin typeface="WATstyle" panose="020F0502020204030203" pitchFamily="34" charset="-18"/>
              </a:rPr>
              <a:t>Biuro Karier WAT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16964D1-9FC7-609E-D470-B2AF3C9787FA}"/>
              </a:ext>
            </a:extLst>
          </p:cNvPr>
          <p:cNvSpPr txBox="1"/>
          <p:nvPr/>
        </p:nvSpPr>
        <p:spPr>
          <a:xfrm>
            <a:off x="452244" y="2749286"/>
            <a:ext cx="8355774" cy="4788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4205"/>
              </a:lnSpc>
              <a:buFont typeface="Arial" panose="020B0604020202020204" pitchFamily="34" charset="0"/>
              <a:buChar char="•"/>
            </a:pPr>
            <a:r>
              <a:rPr lang="pl-PL" sz="2800" noProof="1">
                <a:latin typeface="WATstyle" panose="020F0502020204030203" pitchFamily="34" charset="-18"/>
              </a:rPr>
              <a:t>Planowanie kariery już na studiach</a:t>
            </a:r>
          </a:p>
          <a:p>
            <a:pPr marL="457200" indent="-457200">
              <a:lnSpc>
                <a:spcPts val="4205"/>
              </a:lnSpc>
              <a:buFont typeface="Arial" panose="020B0604020202020204" pitchFamily="34" charset="0"/>
              <a:buChar char="•"/>
            </a:pPr>
            <a:r>
              <a:rPr lang="pl-PL" sz="2800" noProof="1">
                <a:latin typeface="WATstyle" panose="020F0502020204030203" pitchFamily="34" charset="-18"/>
              </a:rPr>
              <a:t>Rozwijanie kompetencji osobistych i zawodowych</a:t>
            </a:r>
          </a:p>
          <a:p>
            <a:pPr marL="457200" indent="-457200">
              <a:lnSpc>
                <a:spcPts val="4205"/>
              </a:lnSpc>
              <a:buFont typeface="Arial" panose="020B0604020202020204" pitchFamily="34" charset="0"/>
              <a:buChar char="•"/>
            </a:pPr>
            <a:r>
              <a:rPr lang="pl-PL" sz="2800" noProof="1">
                <a:latin typeface="WATstyle" panose="020F0502020204030203" pitchFamily="34" charset="-18"/>
              </a:rPr>
              <a:t>Wsparcie w budowaniu przyszłości</a:t>
            </a:r>
          </a:p>
          <a:p>
            <a:pPr marL="571500" indent="-571500">
              <a:lnSpc>
                <a:spcPts val="4205"/>
              </a:lnSpc>
              <a:buFont typeface="Arial" panose="020B0604020202020204" pitchFamily="34" charset="0"/>
              <a:buChar char="•"/>
            </a:pPr>
            <a:endParaRPr lang="pl-PL" sz="2800" noProof="1">
              <a:latin typeface="WATstyle" panose="020F0502020204030203" pitchFamily="34" charset="-18"/>
            </a:endParaRPr>
          </a:p>
          <a:p>
            <a:pPr>
              <a:lnSpc>
                <a:spcPts val="4205"/>
              </a:lnSpc>
            </a:pPr>
            <a:r>
              <a:rPr lang="pl-PL" sz="2800" b="1" noProof="1">
                <a:latin typeface="WATstyle" panose="020F0502020204030203" pitchFamily="34" charset="-18"/>
              </a:rPr>
              <a:t>Absolwenci WAT:</a:t>
            </a:r>
          </a:p>
          <a:p>
            <a:pPr marL="571500" indent="-571500">
              <a:lnSpc>
                <a:spcPts val="4205"/>
              </a:lnSpc>
              <a:buFont typeface="Arial" panose="020B0604020202020204" pitchFamily="34" charset="0"/>
              <a:buChar char="•"/>
            </a:pPr>
            <a:r>
              <a:rPr lang="pl-PL" sz="2800" noProof="1">
                <a:latin typeface="WATstyle" panose="020F0502020204030203" pitchFamily="34" charset="-18"/>
              </a:rPr>
              <a:t>są cenieni przez pracodawców</a:t>
            </a:r>
          </a:p>
          <a:p>
            <a:pPr marL="571500" indent="-571500">
              <a:lnSpc>
                <a:spcPts val="4205"/>
              </a:lnSpc>
              <a:buFont typeface="Arial" panose="020B0604020202020204" pitchFamily="34" charset="0"/>
              <a:buChar char="•"/>
            </a:pPr>
            <a:r>
              <a:rPr lang="pl-PL" sz="2800" noProof="1">
                <a:latin typeface="WATstyle" panose="020F0502020204030203" pitchFamily="34" charset="-18"/>
              </a:rPr>
              <a:t>to eksperci poszukiwani na rynku pracy</a:t>
            </a:r>
          </a:p>
          <a:p>
            <a:pPr marL="571500" indent="-571500">
              <a:lnSpc>
                <a:spcPts val="4205"/>
              </a:lnSpc>
              <a:buFont typeface="Arial" panose="020B0604020202020204" pitchFamily="34" charset="0"/>
              <a:buChar char="•"/>
            </a:pPr>
            <a:r>
              <a:rPr lang="pl-PL" sz="2800" noProof="1">
                <a:latin typeface="WATstyle" panose="020F0502020204030203" pitchFamily="34" charset="-18"/>
              </a:rPr>
              <a:t>mają zarobki wyższe o 12% niż średnia krajowa absolwentów</a:t>
            </a: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CB9BC80D-AD1A-2989-EDC3-3410C2A0C0DE}"/>
              </a:ext>
            </a:extLst>
          </p:cNvPr>
          <p:cNvGrpSpPr/>
          <p:nvPr/>
        </p:nvGrpSpPr>
        <p:grpSpPr>
          <a:xfrm>
            <a:off x="16572909" y="8991875"/>
            <a:ext cx="686391" cy="266425"/>
            <a:chOff x="0" y="0"/>
            <a:chExt cx="1105903" cy="42926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FF19D6E-D2BC-A247-4EEE-A7FE07A9F6B0}"/>
                </a:ext>
              </a:extLst>
            </p:cNvPr>
            <p:cNvSpPr/>
            <p:nvPr/>
          </p:nvSpPr>
          <p:spPr>
            <a:xfrm>
              <a:off x="0" y="-5080"/>
              <a:ext cx="1105903" cy="434340"/>
            </a:xfrm>
            <a:custGeom>
              <a:avLst/>
              <a:gdLst/>
              <a:ahLst/>
              <a:cxnLst/>
              <a:rect l="l" t="t" r="r" b="b"/>
              <a:pathLst>
                <a:path w="1105903" h="434340">
                  <a:moveTo>
                    <a:pt x="1088123" y="187960"/>
                  </a:moveTo>
                  <a:lnTo>
                    <a:pt x="826503" y="11430"/>
                  </a:lnTo>
                  <a:cubicBezTo>
                    <a:pt x="808723" y="0"/>
                    <a:pt x="785863" y="3810"/>
                    <a:pt x="773163" y="21590"/>
                  </a:cubicBezTo>
                  <a:cubicBezTo>
                    <a:pt x="761733" y="39370"/>
                    <a:pt x="765543" y="62230"/>
                    <a:pt x="783323" y="74930"/>
                  </a:cubicBezTo>
                  <a:lnTo>
                    <a:pt x="942073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942073" y="257810"/>
                  </a:lnTo>
                  <a:lnTo>
                    <a:pt x="783323" y="364490"/>
                  </a:lnTo>
                  <a:cubicBezTo>
                    <a:pt x="765543" y="375920"/>
                    <a:pt x="761733" y="400050"/>
                    <a:pt x="773163" y="417830"/>
                  </a:cubicBezTo>
                  <a:cubicBezTo>
                    <a:pt x="780783" y="429260"/>
                    <a:pt x="792213" y="434340"/>
                    <a:pt x="804913" y="434340"/>
                  </a:cubicBezTo>
                  <a:cubicBezTo>
                    <a:pt x="812533" y="434340"/>
                    <a:pt x="820153" y="431800"/>
                    <a:pt x="826503" y="427990"/>
                  </a:cubicBezTo>
                  <a:lnTo>
                    <a:pt x="1089393" y="251460"/>
                  </a:lnTo>
                  <a:cubicBezTo>
                    <a:pt x="1099553" y="243840"/>
                    <a:pt x="1105903" y="232410"/>
                    <a:pt x="1105903" y="219710"/>
                  </a:cubicBezTo>
                  <a:cubicBezTo>
                    <a:pt x="1105903" y="207010"/>
                    <a:pt x="1099553" y="195580"/>
                    <a:pt x="1088123" y="187960"/>
                  </a:cubicBezTo>
                  <a:close/>
                </a:path>
              </a:pathLst>
            </a:custGeom>
            <a:solidFill>
              <a:srgbClr val="1B1A1A"/>
            </a:solid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A467CCA1-5140-F94D-39AE-A80F0BF7A396}"/>
              </a:ext>
            </a:extLst>
          </p:cNvPr>
          <p:cNvSpPr txBox="1"/>
          <p:nvPr/>
        </p:nvSpPr>
        <p:spPr>
          <a:xfrm>
            <a:off x="16330325" y="9814411"/>
            <a:ext cx="1818175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60"/>
              </a:lnSpc>
            </a:pPr>
            <a:r>
              <a:rPr lang="pl-PL" sz="2145" noProof="1">
                <a:solidFill>
                  <a:srgbClr val="1B1A1A"/>
                </a:solidFill>
                <a:latin typeface="WATstyle" panose="020F0502020204030203" pitchFamily="34" charset="-18"/>
              </a:rPr>
              <a:t>WAT.EDU.PL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1DDFCF2B-F8E8-BD8E-423F-D5619B4645F7}"/>
              </a:ext>
            </a:extLst>
          </p:cNvPr>
          <p:cNvGrpSpPr/>
          <p:nvPr/>
        </p:nvGrpSpPr>
        <p:grpSpPr>
          <a:xfrm>
            <a:off x="0" y="9626245"/>
            <a:ext cx="18288000" cy="660755"/>
            <a:chOff x="0" y="0"/>
            <a:chExt cx="24384000" cy="881007"/>
          </a:xfrm>
        </p:grpSpPr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4A753F1F-07A4-EDA9-D075-CA395C9EDBDA}"/>
                </a:ext>
              </a:extLst>
            </p:cNvPr>
            <p:cNvGrpSpPr/>
            <p:nvPr/>
          </p:nvGrpSpPr>
          <p:grpSpPr>
            <a:xfrm>
              <a:off x="0" y="0"/>
              <a:ext cx="24384000" cy="881007"/>
              <a:chOff x="0" y="0"/>
              <a:chExt cx="6186311" cy="223515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F08CA5E3-1501-B792-5B90-6FC5ACB70018}"/>
                  </a:ext>
                </a:extLst>
              </p:cNvPr>
              <p:cNvSpPr/>
              <p:nvPr/>
            </p:nvSpPr>
            <p:spPr>
              <a:xfrm>
                <a:off x="0" y="0"/>
                <a:ext cx="6186311" cy="223515"/>
              </a:xfrm>
              <a:custGeom>
                <a:avLst/>
                <a:gdLst/>
                <a:ahLst/>
                <a:cxnLst/>
                <a:rect l="l" t="t" r="r" b="b"/>
                <a:pathLst>
                  <a:path w="6186311" h="223515">
                    <a:moveTo>
                      <a:pt x="0" y="0"/>
                    </a:moveTo>
                    <a:lnTo>
                      <a:pt x="6186311" y="0"/>
                    </a:lnTo>
                    <a:lnTo>
                      <a:pt x="6186311" y="223515"/>
                    </a:lnTo>
                    <a:lnTo>
                      <a:pt x="0" y="223515"/>
                    </a:lnTo>
                    <a:close/>
                  </a:path>
                </a:pathLst>
              </a:custGeom>
              <a:solidFill>
                <a:srgbClr val="F9FCFF"/>
              </a:solidFill>
            </p:spPr>
            <p:txBody>
              <a:bodyPr/>
              <a:lstStyle/>
              <a:p>
                <a:endParaRPr lang="pl-PL" noProof="1">
                  <a:latin typeface="WATstyle" panose="020F0502020204030203" pitchFamily="34" charset="-18"/>
                </a:endParaRPr>
              </a:p>
            </p:txBody>
          </p:sp>
        </p:grp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E5A1B83-0E50-6652-7B82-3F1DCAA80EFD}"/>
                </a:ext>
              </a:extLst>
            </p:cNvPr>
            <p:cNvSpPr/>
            <p:nvPr/>
          </p:nvSpPr>
          <p:spPr>
            <a:xfrm>
              <a:off x="328449" y="83061"/>
              <a:ext cx="549087" cy="714886"/>
            </a:xfrm>
            <a:custGeom>
              <a:avLst/>
              <a:gdLst/>
              <a:ahLst/>
              <a:cxnLst/>
              <a:rect l="l" t="t" r="r" b="b"/>
              <a:pathLst>
                <a:path w="549087" h="714886">
                  <a:moveTo>
                    <a:pt x="0" y="0"/>
                  </a:moveTo>
                  <a:lnTo>
                    <a:pt x="549086" y="0"/>
                  </a:lnTo>
                  <a:lnTo>
                    <a:pt x="549086" y="714885"/>
                  </a:lnTo>
                  <a:lnTo>
                    <a:pt x="0" y="71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A6952675-AD85-478A-9523-AB659F4F7B68}"/>
                </a:ext>
              </a:extLst>
            </p:cNvPr>
            <p:cNvSpPr txBox="1"/>
            <p:nvPr/>
          </p:nvSpPr>
          <p:spPr>
            <a:xfrm>
              <a:off x="96887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WOJSKOWA AKADEMIA TECHNICZNA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653D52F3-0A8A-6BCA-2774-6EBC8CA48C4E}"/>
                </a:ext>
              </a:extLst>
            </p:cNvPr>
            <p:cNvSpPr txBox="1"/>
            <p:nvPr/>
          </p:nvSpPr>
          <p:spPr>
            <a:xfrm>
              <a:off x="1130009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#WIEDZA #AMBICJA #TECHNOLOGIA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4DC526C3-908A-63BB-F76E-E12599AF1196}"/>
                </a:ext>
              </a:extLst>
            </p:cNvPr>
            <p:cNvSpPr txBox="1"/>
            <p:nvPr/>
          </p:nvSpPr>
          <p:spPr>
            <a:xfrm>
              <a:off x="21631318" y="244538"/>
              <a:ext cx="2424233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WAT.EDU.PL</a:t>
              </a:r>
            </a:p>
          </p:txBody>
        </p:sp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754D9339-33A1-9191-E1EB-3760F2ABB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0" r="22303"/>
          <a:stretch/>
        </p:blipFill>
        <p:spPr>
          <a:xfrm>
            <a:off x="9144000" y="-1"/>
            <a:ext cx="9144000" cy="962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76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21764" y="4598320"/>
            <a:ext cx="9875515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0605" lvl="1" indent="-290303" algn="just">
              <a:lnSpc>
                <a:spcPts val="4033"/>
              </a:lnSpc>
              <a:buFont typeface="Arial"/>
              <a:buChar char="•"/>
            </a:pPr>
            <a:r>
              <a:rPr lang="pl-PL" sz="2800" dirty="0">
                <a:solidFill>
                  <a:srgbClr val="1B1A1A"/>
                </a:solidFill>
                <a:latin typeface="WATstyle" panose="020F0502020204030203" pitchFamily="34" charset="-18"/>
              </a:rPr>
              <a:t>stypendium socjalne,</a:t>
            </a:r>
          </a:p>
          <a:p>
            <a:pPr marL="580605" lvl="1" indent="-290303" algn="just">
              <a:lnSpc>
                <a:spcPts val="4033"/>
              </a:lnSpc>
              <a:buFont typeface="Arial"/>
              <a:buChar char="•"/>
            </a:pPr>
            <a:r>
              <a:rPr lang="pl-PL" sz="2800" dirty="0">
                <a:solidFill>
                  <a:srgbClr val="1B1A1A"/>
                </a:solidFill>
                <a:latin typeface="WATstyle" panose="020F0502020204030203" pitchFamily="34" charset="-18"/>
              </a:rPr>
              <a:t>stypendium rektora,</a:t>
            </a:r>
          </a:p>
          <a:p>
            <a:pPr marL="580605" lvl="1" indent="-290303" algn="just">
              <a:lnSpc>
                <a:spcPts val="4033"/>
              </a:lnSpc>
              <a:buFont typeface="Arial"/>
              <a:buChar char="•"/>
            </a:pPr>
            <a:r>
              <a:rPr lang="pl-PL" sz="2800" dirty="0">
                <a:solidFill>
                  <a:srgbClr val="1B1A1A"/>
                </a:solidFill>
                <a:latin typeface="WATstyle" panose="020F0502020204030203" pitchFamily="34" charset="-18"/>
              </a:rPr>
              <a:t>stypendium dla osób z niepełnosprawnościami,</a:t>
            </a:r>
          </a:p>
          <a:p>
            <a:pPr marL="580605" lvl="1" indent="-290303" algn="just">
              <a:lnSpc>
                <a:spcPts val="4033"/>
              </a:lnSpc>
              <a:buFont typeface="Arial"/>
              <a:buChar char="•"/>
            </a:pPr>
            <a:r>
              <a:rPr lang="pl-PL" sz="2800" dirty="0">
                <a:solidFill>
                  <a:srgbClr val="1B1A1A"/>
                </a:solidFill>
                <a:latin typeface="WATstyle" panose="020F0502020204030203" pitchFamily="34" charset="-18"/>
              </a:rPr>
              <a:t>jednorazowa zapomoga.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1764" y="3043957"/>
            <a:ext cx="7830863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pl-PL" sz="3600" dirty="0">
                <a:solidFill>
                  <a:srgbClr val="1B1A1A"/>
                </a:solidFill>
                <a:latin typeface="WATstyle" panose="020F0502020204030203" pitchFamily="34" charset="-18"/>
              </a:rPr>
              <a:t>Studenci mogą liczyć na wysokie świadczenia pomocy materialnej</a:t>
            </a:r>
            <a:r>
              <a:rPr lang="pl-PL" sz="3600" b="1" dirty="0">
                <a:solidFill>
                  <a:srgbClr val="1B1A1A"/>
                </a:solidFill>
                <a:latin typeface="WATstyle" panose="020F0502020204030203" pitchFamily="34" charset="-18"/>
              </a:rPr>
              <a:t>           </a:t>
            </a:r>
            <a:r>
              <a:rPr lang="pl-PL" sz="3600" dirty="0">
                <a:solidFill>
                  <a:srgbClr val="1B1A1A"/>
                </a:solidFill>
                <a:latin typeface="WATstyle" panose="020F0502020204030203" pitchFamily="34" charset="-18"/>
              </a:rPr>
              <a:t>(do 2000 zł/miesiąc),  takie jak: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6572909" y="8991875"/>
            <a:ext cx="686391" cy="266425"/>
            <a:chOff x="0" y="0"/>
            <a:chExt cx="1105903" cy="429260"/>
          </a:xfrm>
        </p:grpSpPr>
        <p:sp>
          <p:nvSpPr>
            <p:cNvPr id="7" name="Freeform 7"/>
            <p:cNvSpPr/>
            <p:nvPr/>
          </p:nvSpPr>
          <p:spPr>
            <a:xfrm>
              <a:off x="0" y="-5080"/>
              <a:ext cx="1105903" cy="434340"/>
            </a:xfrm>
            <a:custGeom>
              <a:avLst/>
              <a:gdLst/>
              <a:ahLst/>
              <a:cxnLst/>
              <a:rect l="l" t="t" r="r" b="b"/>
              <a:pathLst>
                <a:path w="1105903" h="434340">
                  <a:moveTo>
                    <a:pt x="1088123" y="187960"/>
                  </a:moveTo>
                  <a:lnTo>
                    <a:pt x="826503" y="11430"/>
                  </a:lnTo>
                  <a:cubicBezTo>
                    <a:pt x="808723" y="0"/>
                    <a:pt x="785863" y="3810"/>
                    <a:pt x="773163" y="21590"/>
                  </a:cubicBezTo>
                  <a:cubicBezTo>
                    <a:pt x="761733" y="39370"/>
                    <a:pt x="765543" y="62230"/>
                    <a:pt x="783323" y="74930"/>
                  </a:cubicBezTo>
                  <a:lnTo>
                    <a:pt x="942073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942073" y="257810"/>
                  </a:lnTo>
                  <a:lnTo>
                    <a:pt x="783323" y="364490"/>
                  </a:lnTo>
                  <a:cubicBezTo>
                    <a:pt x="765543" y="375920"/>
                    <a:pt x="761733" y="400050"/>
                    <a:pt x="773163" y="417830"/>
                  </a:cubicBezTo>
                  <a:cubicBezTo>
                    <a:pt x="780783" y="429260"/>
                    <a:pt x="792213" y="434340"/>
                    <a:pt x="804913" y="434340"/>
                  </a:cubicBezTo>
                  <a:cubicBezTo>
                    <a:pt x="812533" y="434340"/>
                    <a:pt x="820153" y="431800"/>
                    <a:pt x="826503" y="427990"/>
                  </a:cubicBezTo>
                  <a:lnTo>
                    <a:pt x="1089393" y="251460"/>
                  </a:lnTo>
                  <a:cubicBezTo>
                    <a:pt x="1099553" y="243840"/>
                    <a:pt x="1105903" y="232410"/>
                    <a:pt x="1105903" y="219710"/>
                  </a:cubicBezTo>
                  <a:cubicBezTo>
                    <a:pt x="1105903" y="207010"/>
                    <a:pt x="1099553" y="195580"/>
                    <a:pt x="1088123" y="187960"/>
                  </a:cubicBezTo>
                  <a:close/>
                </a:path>
              </a:pathLst>
            </a:custGeom>
            <a:solidFill>
              <a:srgbClr val="1B1A1A"/>
            </a:solidFill>
          </p:spPr>
          <p:txBody>
            <a:bodyPr/>
            <a:lstStyle/>
            <a:p>
              <a:endParaRPr lang="pl-PL" dirty="0">
                <a:latin typeface="WATstyle" panose="020F0502020204030203" pitchFamily="34" charset="-18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330325" y="9814411"/>
            <a:ext cx="1818175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60"/>
              </a:lnSpc>
            </a:pPr>
            <a:r>
              <a:rPr lang="pl-PL" sz="2145" dirty="0">
                <a:solidFill>
                  <a:srgbClr val="1B1A1A"/>
                </a:solidFill>
                <a:latin typeface="WATstyle" panose="020F0502020204030203" pitchFamily="34" charset="-18"/>
              </a:rPr>
              <a:t>WAT.EDU.PL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9626245"/>
            <a:ext cx="18288000" cy="660755"/>
            <a:chOff x="0" y="0"/>
            <a:chExt cx="24384000" cy="881007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4384000" cy="881007"/>
              <a:chOff x="0" y="0"/>
              <a:chExt cx="6186311" cy="22351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186311" cy="223515"/>
              </a:xfrm>
              <a:custGeom>
                <a:avLst/>
                <a:gdLst/>
                <a:ahLst/>
                <a:cxnLst/>
                <a:rect l="l" t="t" r="r" b="b"/>
                <a:pathLst>
                  <a:path w="6186311" h="223515">
                    <a:moveTo>
                      <a:pt x="0" y="0"/>
                    </a:moveTo>
                    <a:lnTo>
                      <a:pt x="6186311" y="0"/>
                    </a:lnTo>
                    <a:lnTo>
                      <a:pt x="6186311" y="223515"/>
                    </a:lnTo>
                    <a:lnTo>
                      <a:pt x="0" y="223515"/>
                    </a:lnTo>
                    <a:close/>
                  </a:path>
                </a:pathLst>
              </a:custGeom>
              <a:solidFill>
                <a:srgbClr val="F9FCFF"/>
              </a:solidFill>
            </p:spPr>
            <p:txBody>
              <a:bodyPr/>
              <a:lstStyle/>
              <a:p>
                <a:endParaRPr lang="pl-PL" dirty="0">
                  <a:latin typeface="WATstyle" panose="020F0502020204030203" pitchFamily="34" charset="-18"/>
                </a:endParaRP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328449" y="83061"/>
              <a:ext cx="549087" cy="714886"/>
            </a:xfrm>
            <a:custGeom>
              <a:avLst/>
              <a:gdLst/>
              <a:ahLst/>
              <a:cxnLst/>
              <a:rect l="l" t="t" r="r" b="b"/>
              <a:pathLst>
                <a:path w="549087" h="714886">
                  <a:moveTo>
                    <a:pt x="0" y="0"/>
                  </a:moveTo>
                  <a:lnTo>
                    <a:pt x="549086" y="0"/>
                  </a:lnTo>
                  <a:lnTo>
                    <a:pt x="549086" y="714885"/>
                  </a:lnTo>
                  <a:lnTo>
                    <a:pt x="0" y="71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l-PL" dirty="0">
                <a:latin typeface="WATstyle" panose="020F0502020204030203" pitchFamily="34" charset="-18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6887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dirty="0">
                  <a:solidFill>
                    <a:srgbClr val="1B1A1A"/>
                  </a:solidFill>
                  <a:latin typeface="WATstyle" panose="020F0502020204030203" pitchFamily="34" charset="-18"/>
                </a:rPr>
                <a:t>WOJSKOWA AKADEMIA TECHNICZNA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30009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dirty="0">
                  <a:solidFill>
                    <a:srgbClr val="1B1A1A"/>
                  </a:solidFill>
                  <a:latin typeface="WATstyle" panose="020F0502020204030203" pitchFamily="34" charset="-18"/>
                </a:rPr>
                <a:t>#WIEDZA #AMBICJA #TECHNOLOGIA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1631318" y="244538"/>
              <a:ext cx="2424233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dirty="0">
                  <a:solidFill>
                    <a:srgbClr val="1B1A1A"/>
                  </a:solidFill>
                  <a:latin typeface="WATstyle" panose="020F0502020204030203" pitchFamily="34" charset="-18"/>
                </a:rPr>
                <a:t>WAT.EDU.PL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21764" y="6934949"/>
            <a:ext cx="8168929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pl-PL" sz="3600" dirty="0">
                <a:solidFill>
                  <a:srgbClr val="1B1A1A"/>
                </a:solidFill>
                <a:latin typeface="WATstyle" panose="020F0502020204030203" pitchFamily="34" charset="-18"/>
              </a:rPr>
              <a:t>Za osiągnięcia naukowe jest przyznawane stypendium zarówno dla studentów cywilnych, jak i wojskowych.</a:t>
            </a:r>
          </a:p>
        </p:txBody>
      </p:sp>
      <p:pic>
        <p:nvPicPr>
          <p:cNvPr id="19" name="Obraz 18" descr="Obraz zawierający osoba, nadgarstek, zegarek, trzymanie&#10;&#10;Opis wygenerowany automatycznie">
            <a:extLst>
              <a:ext uri="{FF2B5EF4-FFF2-40B4-BE49-F238E27FC236}">
                <a16:creationId xmlns:a16="http://schemas.microsoft.com/office/drawing/2014/main" id="{B4A7ADD6-DA7B-2666-C5F1-5977BCFAC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9" r="27015"/>
          <a:stretch/>
        </p:blipFill>
        <p:spPr>
          <a:xfrm>
            <a:off x="9144000" y="-960"/>
            <a:ext cx="9144000" cy="9622901"/>
          </a:xfrm>
          <a:prstGeom prst="rect">
            <a:avLst/>
          </a:prstGeom>
        </p:spPr>
      </p:pic>
      <p:sp>
        <p:nvSpPr>
          <p:cNvPr id="21" name="Prostokąt 20">
            <a:extLst>
              <a:ext uri="{FF2B5EF4-FFF2-40B4-BE49-F238E27FC236}">
                <a16:creationId xmlns:a16="http://schemas.microsoft.com/office/drawing/2014/main" id="{E50870E5-A249-3304-44D6-4546C41F9293}"/>
              </a:ext>
            </a:extLst>
          </p:cNvPr>
          <p:cNvSpPr/>
          <p:nvPr/>
        </p:nvSpPr>
        <p:spPr>
          <a:xfrm>
            <a:off x="0" y="465121"/>
            <a:ext cx="8153400" cy="1369817"/>
          </a:xfrm>
          <a:prstGeom prst="rect">
            <a:avLst/>
          </a:prstGeom>
          <a:solidFill>
            <a:srgbClr val="D61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D61640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ADC86D68-7BA2-7062-2469-CADF3997A675}"/>
              </a:ext>
            </a:extLst>
          </p:cNvPr>
          <p:cNvSpPr txBox="1"/>
          <p:nvPr/>
        </p:nvSpPr>
        <p:spPr>
          <a:xfrm>
            <a:off x="430908" y="634789"/>
            <a:ext cx="7853498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pl-PL" sz="7000" b="1" dirty="0">
                <a:solidFill>
                  <a:schemeClr val="bg1"/>
                </a:solidFill>
                <a:latin typeface="WATstyle" panose="020F0502020204030203" pitchFamily="34" charset="-18"/>
              </a:rPr>
              <a:t>Stypendia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630B7-1F9E-12D5-DD34-B5464EEC8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D37D7A7E-EFC2-8B8A-792C-F4626DB197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49"/>
          <a:stretch/>
        </p:blipFill>
        <p:spPr>
          <a:xfrm>
            <a:off x="1" y="0"/>
            <a:ext cx="9144000" cy="7175865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04DDC9A3-E327-46C0-8294-0EF3B0B7C7D9}"/>
              </a:ext>
            </a:extLst>
          </p:cNvPr>
          <p:cNvGrpSpPr/>
          <p:nvPr/>
        </p:nvGrpSpPr>
        <p:grpSpPr>
          <a:xfrm>
            <a:off x="0" y="9626245"/>
            <a:ext cx="18288000" cy="660755"/>
            <a:chOff x="0" y="0"/>
            <a:chExt cx="24384000" cy="881007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F0C1B9A8-99A6-61C5-39A5-D21A4EC9FF3E}"/>
                </a:ext>
              </a:extLst>
            </p:cNvPr>
            <p:cNvGrpSpPr/>
            <p:nvPr/>
          </p:nvGrpSpPr>
          <p:grpSpPr>
            <a:xfrm>
              <a:off x="0" y="0"/>
              <a:ext cx="24384000" cy="881007"/>
              <a:chOff x="0" y="0"/>
              <a:chExt cx="6186311" cy="223515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491D5612-1E65-2BEC-A330-3D068638CD06}"/>
                  </a:ext>
                </a:extLst>
              </p:cNvPr>
              <p:cNvSpPr/>
              <p:nvPr/>
            </p:nvSpPr>
            <p:spPr>
              <a:xfrm>
                <a:off x="0" y="0"/>
                <a:ext cx="6186311" cy="223515"/>
              </a:xfrm>
              <a:custGeom>
                <a:avLst/>
                <a:gdLst/>
                <a:ahLst/>
                <a:cxnLst/>
                <a:rect l="l" t="t" r="r" b="b"/>
                <a:pathLst>
                  <a:path w="6186311" h="223515">
                    <a:moveTo>
                      <a:pt x="0" y="0"/>
                    </a:moveTo>
                    <a:lnTo>
                      <a:pt x="6186311" y="0"/>
                    </a:lnTo>
                    <a:lnTo>
                      <a:pt x="6186311" y="223515"/>
                    </a:lnTo>
                    <a:lnTo>
                      <a:pt x="0" y="223515"/>
                    </a:lnTo>
                    <a:close/>
                  </a:path>
                </a:pathLst>
              </a:custGeom>
              <a:solidFill>
                <a:srgbClr val="F9FCFF"/>
              </a:solidFill>
            </p:spPr>
            <p:txBody>
              <a:bodyPr/>
              <a:lstStyle/>
              <a:p>
                <a:endParaRPr lang="pl-PL" noProof="1">
                  <a:latin typeface="WATstyle" panose="020F0502020204030203" pitchFamily="34" charset="-18"/>
                </a:endParaRPr>
              </a:p>
            </p:txBody>
          </p:sp>
        </p:grp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F45DF87-D8C7-48FC-FC57-43E3FB529F45}"/>
                </a:ext>
              </a:extLst>
            </p:cNvPr>
            <p:cNvSpPr/>
            <p:nvPr/>
          </p:nvSpPr>
          <p:spPr>
            <a:xfrm>
              <a:off x="328449" y="83061"/>
              <a:ext cx="549087" cy="714886"/>
            </a:xfrm>
            <a:custGeom>
              <a:avLst/>
              <a:gdLst/>
              <a:ahLst/>
              <a:cxnLst/>
              <a:rect l="l" t="t" r="r" b="b"/>
              <a:pathLst>
                <a:path w="549087" h="714886">
                  <a:moveTo>
                    <a:pt x="0" y="0"/>
                  </a:moveTo>
                  <a:lnTo>
                    <a:pt x="549086" y="0"/>
                  </a:lnTo>
                  <a:lnTo>
                    <a:pt x="549086" y="714885"/>
                  </a:lnTo>
                  <a:lnTo>
                    <a:pt x="0" y="71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8917B68-67AD-FF88-2894-F7D73F96930E}"/>
                </a:ext>
              </a:extLst>
            </p:cNvPr>
            <p:cNvSpPr txBox="1"/>
            <p:nvPr/>
          </p:nvSpPr>
          <p:spPr>
            <a:xfrm>
              <a:off x="96887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WOJSKOWA AKADEMIA TECHNICZNA</a:t>
              </a: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4134491B-BCAE-CABB-8988-E2A73912CAE2}"/>
                </a:ext>
              </a:extLst>
            </p:cNvPr>
            <p:cNvSpPr txBox="1"/>
            <p:nvPr/>
          </p:nvSpPr>
          <p:spPr>
            <a:xfrm>
              <a:off x="1130009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#WIEDZA #AMBICJA #TECHNOLOGIA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1D740B03-FAAD-6A13-8CAB-4B2E3165F783}"/>
                </a:ext>
              </a:extLst>
            </p:cNvPr>
            <p:cNvSpPr txBox="1"/>
            <p:nvPr/>
          </p:nvSpPr>
          <p:spPr>
            <a:xfrm>
              <a:off x="21631318" y="244538"/>
              <a:ext cx="2424233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WAT.EDU.PL</a:t>
              </a:r>
            </a:p>
          </p:txBody>
        </p:sp>
      </p:grpSp>
      <p:sp>
        <p:nvSpPr>
          <p:cNvPr id="13" name="TextBox 3">
            <a:extLst>
              <a:ext uri="{FF2B5EF4-FFF2-40B4-BE49-F238E27FC236}">
                <a16:creationId xmlns:a16="http://schemas.microsoft.com/office/drawing/2014/main" id="{73579538-3E18-397A-F0F6-FE1521EFB596}"/>
              </a:ext>
            </a:extLst>
          </p:cNvPr>
          <p:cNvSpPr txBox="1"/>
          <p:nvPr/>
        </p:nvSpPr>
        <p:spPr>
          <a:xfrm>
            <a:off x="9840252" y="912783"/>
            <a:ext cx="8153401" cy="5952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4400" b="1" noProof="1">
                <a:solidFill>
                  <a:srgbClr val="00592A"/>
                </a:solidFill>
                <a:latin typeface="WATstyle Black" panose="020F0A02020204030203" pitchFamily="34" charset="-18"/>
              </a:rPr>
              <a:t>BENEFITY DLA STUDENTÓW WOJSKOWYCH</a:t>
            </a:r>
          </a:p>
          <a:p>
            <a:endParaRPr lang="pl-PL" sz="3600" noProof="1">
              <a:solidFill>
                <a:srgbClr val="00592A"/>
              </a:solidFill>
              <a:latin typeface="WATstyle Black" panose="020F0A02020204030203" pitchFamily="34" charset="-18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600" noProof="1">
                <a:solidFill>
                  <a:srgbClr val="1B1A1A"/>
                </a:solidFill>
                <a:latin typeface="WATstyle" panose="020F0502020204030203" pitchFamily="34" charset="-18"/>
              </a:rPr>
              <a:t>Uposażenie finansowe od 6300 zł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600" noProof="1">
                <a:solidFill>
                  <a:srgbClr val="1B1A1A"/>
                </a:solidFill>
                <a:latin typeface="WATstyle" panose="020F0502020204030203" pitchFamily="34" charset="-18"/>
              </a:rPr>
              <a:t>Bezpłatne zakwaterowanie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600" noProof="1">
                <a:solidFill>
                  <a:srgbClr val="1B1A1A"/>
                </a:solidFill>
                <a:latin typeface="WATstyle" panose="020F0502020204030203" pitchFamily="34" charset="-18"/>
              </a:rPr>
              <a:t>Wyżywienie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600" noProof="1">
                <a:solidFill>
                  <a:srgbClr val="1B1A1A"/>
                </a:solidFill>
                <a:latin typeface="WATstyle" panose="020F0502020204030203" pitchFamily="34" charset="-18"/>
              </a:rPr>
              <a:t>Umundurowanie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600" noProof="1">
                <a:solidFill>
                  <a:srgbClr val="1B1A1A"/>
                </a:solidFill>
                <a:latin typeface="WATstyle" panose="020F0502020204030203" pitchFamily="34" charset="-18"/>
              </a:rPr>
              <a:t>Gwarancja pracy w Wojsku Polskim</a:t>
            </a:r>
            <a:endParaRPr lang="pl-PL" sz="4000" noProof="1">
              <a:solidFill>
                <a:srgbClr val="1B1A1A"/>
              </a:solidFill>
              <a:latin typeface="WATstyle" panose="020F0502020204030203" pitchFamily="34" charset="-18"/>
            </a:endParaRPr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id="{7ACED93B-5B33-BF7D-295D-FBD53703F11A}"/>
              </a:ext>
            </a:extLst>
          </p:cNvPr>
          <p:cNvGrpSpPr/>
          <p:nvPr/>
        </p:nvGrpSpPr>
        <p:grpSpPr>
          <a:xfrm>
            <a:off x="696252" y="4360056"/>
            <a:ext cx="5040261" cy="2556963"/>
            <a:chOff x="-7010400" y="2697729"/>
            <a:chExt cx="3434417" cy="1742306"/>
          </a:xfrm>
        </p:grpSpPr>
        <p:sp>
          <p:nvSpPr>
            <p:cNvPr id="14" name="Dymek mowy: prostokąt 13">
              <a:extLst>
                <a:ext uri="{FF2B5EF4-FFF2-40B4-BE49-F238E27FC236}">
                  <a16:creationId xmlns:a16="http://schemas.microsoft.com/office/drawing/2014/main" id="{EA484584-750B-2A8B-D1A2-965298238654}"/>
                </a:ext>
              </a:extLst>
            </p:cNvPr>
            <p:cNvSpPr/>
            <p:nvPr/>
          </p:nvSpPr>
          <p:spPr>
            <a:xfrm>
              <a:off x="-7010400" y="2697729"/>
              <a:ext cx="2895600" cy="1742306"/>
            </a:xfrm>
            <a:custGeom>
              <a:avLst/>
              <a:gdLst>
                <a:gd name="connsiteX0" fmla="*/ 0 w 2895600"/>
                <a:gd name="connsiteY0" fmla="*/ 0 h 1316319"/>
                <a:gd name="connsiteX1" fmla="*/ 482600 w 2895600"/>
                <a:gd name="connsiteY1" fmla="*/ 0 h 1316319"/>
                <a:gd name="connsiteX2" fmla="*/ 482600 w 2895600"/>
                <a:gd name="connsiteY2" fmla="*/ 0 h 1316319"/>
                <a:gd name="connsiteX3" fmla="*/ 1206500 w 2895600"/>
                <a:gd name="connsiteY3" fmla="*/ 0 h 1316319"/>
                <a:gd name="connsiteX4" fmla="*/ 2895600 w 2895600"/>
                <a:gd name="connsiteY4" fmla="*/ 0 h 1316319"/>
                <a:gd name="connsiteX5" fmla="*/ 2895600 w 2895600"/>
                <a:gd name="connsiteY5" fmla="*/ 767853 h 1316319"/>
                <a:gd name="connsiteX6" fmla="*/ 2895600 w 2895600"/>
                <a:gd name="connsiteY6" fmla="*/ 767853 h 1316319"/>
                <a:gd name="connsiteX7" fmla="*/ 2895600 w 2895600"/>
                <a:gd name="connsiteY7" fmla="*/ 1096933 h 1316319"/>
                <a:gd name="connsiteX8" fmla="*/ 2895600 w 2895600"/>
                <a:gd name="connsiteY8" fmla="*/ 1316319 h 1316319"/>
                <a:gd name="connsiteX9" fmla="*/ 1206500 w 2895600"/>
                <a:gd name="connsiteY9" fmla="*/ 1316319 h 1316319"/>
                <a:gd name="connsiteX10" fmla="*/ 1014531 w 2895600"/>
                <a:gd name="connsiteY10" fmla="*/ 1742306 h 1316319"/>
                <a:gd name="connsiteX11" fmla="*/ 482600 w 2895600"/>
                <a:gd name="connsiteY11" fmla="*/ 1316319 h 1316319"/>
                <a:gd name="connsiteX12" fmla="*/ 0 w 2895600"/>
                <a:gd name="connsiteY12" fmla="*/ 1316319 h 1316319"/>
                <a:gd name="connsiteX13" fmla="*/ 0 w 2895600"/>
                <a:gd name="connsiteY13" fmla="*/ 1096933 h 1316319"/>
                <a:gd name="connsiteX14" fmla="*/ 0 w 2895600"/>
                <a:gd name="connsiteY14" fmla="*/ 767853 h 1316319"/>
                <a:gd name="connsiteX15" fmla="*/ 0 w 2895600"/>
                <a:gd name="connsiteY15" fmla="*/ 767853 h 1316319"/>
                <a:gd name="connsiteX16" fmla="*/ 0 w 2895600"/>
                <a:gd name="connsiteY16" fmla="*/ 0 h 1316319"/>
                <a:gd name="connsiteX0" fmla="*/ 0 w 2895600"/>
                <a:gd name="connsiteY0" fmla="*/ 0 h 1742306"/>
                <a:gd name="connsiteX1" fmla="*/ 482600 w 2895600"/>
                <a:gd name="connsiteY1" fmla="*/ 0 h 1742306"/>
                <a:gd name="connsiteX2" fmla="*/ 482600 w 2895600"/>
                <a:gd name="connsiteY2" fmla="*/ 0 h 1742306"/>
                <a:gd name="connsiteX3" fmla="*/ 1206500 w 2895600"/>
                <a:gd name="connsiteY3" fmla="*/ 0 h 1742306"/>
                <a:gd name="connsiteX4" fmla="*/ 2895600 w 2895600"/>
                <a:gd name="connsiteY4" fmla="*/ 0 h 1742306"/>
                <a:gd name="connsiteX5" fmla="*/ 2895600 w 2895600"/>
                <a:gd name="connsiteY5" fmla="*/ 767853 h 1742306"/>
                <a:gd name="connsiteX6" fmla="*/ 2895600 w 2895600"/>
                <a:gd name="connsiteY6" fmla="*/ 767853 h 1742306"/>
                <a:gd name="connsiteX7" fmla="*/ 2895600 w 2895600"/>
                <a:gd name="connsiteY7" fmla="*/ 1096933 h 1742306"/>
                <a:gd name="connsiteX8" fmla="*/ 2895600 w 2895600"/>
                <a:gd name="connsiteY8" fmla="*/ 1316319 h 1742306"/>
                <a:gd name="connsiteX9" fmla="*/ 1447006 w 2895600"/>
                <a:gd name="connsiteY9" fmla="*/ 1313938 h 1742306"/>
                <a:gd name="connsiteX10" fmla="*/ 1014531 w 2895600"/>
                <a:gd name="connsiteY10" fmla="*/ 1742306 h 1742306"/>
                <a:gd name="connsiteX11" fmla="*/ 482600 w 2895600"/>
                <a:gd name="connsiteY11" fmla="*/ 1316319 h 1742306"/>
                <a:gd name="connsiteX12" fmla="*/ 0 w 2895600"/>
                <a:gd name="connsiteY12" fmla="*/ 1316319 h 1742306"/>
                <a:gd name="connsiteX13" fmla="*/ 0 w 2895600"/>
                <a:gd name="connsiteY13" fmla="*/ 1096933 h 1742306"/>
                <a:gd name="connsiteX14" fmla="*/ 0 w 2895600"/>
                <a:gd name="connsiteY14" fmla="*/ 767853 h 1742306"/>
                <a:gd name="connsiteX15" fmla="*/ 0 w 2895600"/>
                <a:gd name="connsiteY15" fmla="*/ 767853 h 1742306"/>
                <a:gd name="connsiteX16" fmla="*/ 0 w 2895600"/>
                <a:gd name="connsiteY16" fmla="*/ 0 h 1742306"/>
                <a:gd name="connsiteX0" fmla="*/ 0 w 2895600"/>
                <a:gd name="connsiteY0" fmla="*/ 0 h 1742306"/>
                <a:gd name="connsiteX1" fmla="*/ 482600 w 2895600"/>
                <a:gd name="connsiteY1" fmla="*/ 0 h 1742306"/>
                <a:gd name="connsiteX2" fmla="*/ 482600 w 2895600"/>
                <a:gd name="connsiteY2" fmla="*/ 0 h 1742306"/>
                <a:gd name="connsiteX3" fmla="*/ 1206500 w 2895600"/>
                <a:gd name="connsiteY3" fmla="*/ 0 h 1742306"/>
                <a:gd name="connsiteX4" fmla="*/ 2895600 w 2895600"/>
                <a:gd name="connsiteY4" fmla="*/ 0 h 1742306"/>
                <a:gd name="connsiteX5" fmla="*/ 2895600 w 2895600"/>
                <a:gd name="connsiteY5" fmla="*/ 767853 h 1742306"/>
                <a:gd name="connsiteX6" fmla="*/ 2895600 w 2895600"/>
                <a:gd name="connsiteY6" fmla="*/ 767853 h 1742306"/>
                <a:gd name="connsiteX7" fmla="*/ 2895600 w 2895600"/>
                <a:gd name="connsiteY7" fmla="*/ 1096933 h 1742306"/>
                <a:gd name="connsiteX8" fmla="*/ 2895600 w 2895600"/>
                <a:gd name="connsiteY8" fmla="*/ 1316319 h 1742306"/>
                <a:gd name="connsiteX9" fmla="*/ 1470819 w 2895600"/>
                <a:gd name="connsiteY9" fmla="*/ 1313938 h 1742306"/>
                <a:gd name="connsiteX10" fmla="*/ 1014531 w 2895600"/>
                <a:gd name="connsiteY10" fmla="*/ 1742306 h 1742306"/>
                <a:gd name="connsiteX11" fmla="*/ 482600 w 2895600"/>
                <a:gd name="connsiteY11" fmla="*/ 1316319 h 1742306"/>
                <a:gd name="connsiteX12" fmla="*/ 0 w 2895600"/>
                <a:gd name="connsiteY12" fmla="*/ 1316319 h 1742306"/>
                <a:gd name="connsiteX13" fmla="*/ 0 w 2895600"/>
                <a:gd name="connsiteY13" fmla="*/ 1096933 h 1742306"/>
                <a:gd name="connsiteX14" fmla="*/ 0 w 2895600"/>
                <a:gd name="connsiteY14" fmla="*/ 767853 h 1742306"/>
                <a:gd name="connsiteX15" fmla="*/ 0 w 2895600"/>
                <a:gd name="connsiteY15" fmla="*/ 767853 h 1742306"/>
                <a:gd name="connsiteX16" fmla="*/ 0 w 2895600"/>
                <a:gd name="connsiteY16" fmla="*/ 0 h 174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95600" h="1742306">
                  <a:moveTo>
                    <a:pt x="0" y="0"/>
                  </a:moveTo>
                  <a:lnTo>
                    <a:pt x="482600" y="0"/>
                  </a:lnTo>
                  <a:lnTo>
                    <a:pt x="482600" y="0"/>
                  </a:lnTo>
                  <a:lnTo>
                    <a:pt x="1206500" y="0"/>
                  </a:lnTo>
                  <a:lnTo>
                    <a:pt x="2895600" y="0"/>
                  </a:lnTo>
                  <a:lnTo>
                    <a:pt x="2895600" y="767853"/>
                  </a:lnTo>
                  <a:lnTo>
                    <a:pt x="2895600" y="767853"/>
                  </a:lnTo>
                  <a:lnTo>
                    <a:pt x="2895600" y="1096933"/>
                  </a:lnTo>
                  <a:lnTo>
                    <a:pt x="2895600" y="1316319"/>
                  </a:lnTo>
                  <a:lnTo>
                    <a:pt x="1470819" y="1313938"/>
                  </a:lnTo>
                  <a:lnTo>
                    <a:pt x="1014531" y="1742306"/>
                  </a:lnTo>
                  <a:lnTo>
                    <a:pt x="482600" y="1316319"/>
                  </a:lnTo>
                  <a:lnTo>
                    <a:pt x="0" y="1316319"/>
                  </a:lnTo>
                  <a:lnTo>
                    <a:pt x="0" y="1096933"/>
                  </a:lnTo>
                  <a:lnTo>
                    <a:pt x="0" y="767853"/>
                  </a:lnTo>
                  <a:lnTo>
                    <a:pt x="0" y="767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21">
                <a:alpha val="83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800" noProof="1"/>
            </a:p>
          </p:txBody>
        </p:sp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E268B854-62D8-E92F-946D-09D6637771BC}"/>
                </a:ext>
              </a:extLst>
            </p:cNvPr>
            <p:cNvSpPr txBox="1"/>
            <p:nvPr/>
          </p:nvSpPr>
          <p:spPr>
            <a:xfrm>
              <a:off x="-6841208" y="2697729"/>
              <a:ext cx="3265225" cy="926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5400" b="1" noProof="1">
                  <a:solidFill>
                    <a:schemeClr val="bg1"/>
                  </a:solidFill>
                  <a:latin typeface="WATstyle" panose="020F0502020204030203" pitchFamily="34" charset="-18"/>
                </a:rPr>
                <a:t>Rekrutacja</a:t>
              </a:r>
            </a:p>
            <a:p>
              <a:r>
                <a:rPr lang="pl-PL" sz="5400" b="1" noProof="1">
                  <a:solidFill>
                    <a:schemeClr val="bg1"/>
                  </a:solidFill>
                  <a:latin typeface="WATstyle" panose="020F0502020204030203" pitchFamily="34" charset="-18"/>
                </a:rPr>
                <a:t>trwa!</a:t>
              </a:r>
              <a:endParaRPr lang="pl-PL" sz="4400" b="1" noProof="1">
                <a:solidFill>
                  <a:schemeClr val="bg1"/>
                </a:solidFill>
                <a:latin typeface="WATstyle" panose="020F0502020204030203" pitchFamily="34" charset="-18"/>
              </a:endParaRPr>
            </a:p>
          </p:txBody>
        </p:sp>
      </p:grpSp>
      <p:sp>
        <p:nvSpPr>
          <p:cNvPr id="18" name="Strzałka: pagon 17">
            <a:extLst>
              <a:ext uri="{FF2B5EF4-FFF2-40B4-BE49-F238E27FC236}">
                <a16:creationId xmlns:a16="http://schemas.microsoft.com/office/drawing/2014/main" id="{9434E743-5D71-BBDC-D20B-36CF5D4D786E}"/>
              </a:ext>
            </a:extLst>
          </p:cNvPr>
          <p:cNvSpPr/>
          <p:nvPr/>
        </p:nvSpPr>
        <p:spPr>
          <a:xfrm rot="5400000">
            <a:off x="4009239" y="2320018"/>
            <a:ext cx="1139810" cy="9510714"/>
          </a:xfrm>
          <a:custGeom>
            <a:avLst/>
            <a:gdLst>
              <a:gd name="connsiteX0" fmla="*/ 0 w 1890110"/>
              <a:gd name="connsiteY0" fmla="*/ 0 h 1600200"/>
              <a:gd name="connsiteX1" fmla="*/ 1090010 w 1890110"/>
              <a:gd name="connsiteY1" fmla="*/ 0 h 1600200"/>
              <a:gd name="connsiteX2" fmla="*/ 1890110 w 1890110"/>
              <a:gd name="connsiteY2" fmla="*/ 800100 h 1600200"/>
              <a:gd name="connsiteX3" fmla="*/ 1090010 w 1890110"/>
              <a:gd name="connsiteY3" fmla="*/ 1600200 h 1600200"/>
              <a:gd name="connsiteX4" fmla="*/ 0 w 1890110"/>
              <a:gd name="connsiteY4" fmla="*/ 1600200 h 1600200"/>
              <a:gd name="connsiteX5" fmla="*/ 800100 w 1890110"/>
              <a:gd name="connsiteY5" fmla="*/ 800100 h 1600200"/>
              <a:gd name="connsiteX6" fmla="*/ 0 w 1890110"/>
              <a:gd name="connsiteY6" fmla="*/ 0 h 1600200"/>
              <a:gd name="connsiteX0" fmla="*/ 0 w 1090010"/>
              <a:gd name="connsiteY0" fmla="*/ 0 h 1600200"/>
              <a:gd name="connsiteX1" fmla="*/ 1090010 w 1090010"/>
              <a:gd name="connsiteY1" fmla="*/ 0 h 1600200"/>
              <a:gd name="connsiteX2" fmla="*/ 1090010 w 1090010"/>
              <a:gd name="connsiteY2" fmla="*/ 842962 h 1600200"/>
              <a:gd name="connsiteX3" fmla="*/ 1090010 w 1090010"/>
              <a:gd name="connsiteY3" fmla="*/ 1600200 h 1600200"/>
              <a:gd name="connsiteX4" fmla="*/ 0 w 1090010"/>
              <a:gd name="connsiteY4" fmla="*/ 1600200 h 1600200"/>
              <a:gd name="connsiteX5" fmla="*/ 800100 w 1090010"/>
              <a:gd name="connsiteY5" fmla="*/ 800100 h 1600200"/>
              <a:gd name="connsiteX6" fmla="*/ 0 w 1090010"/>
              <a:gd name="connsiteY6" fmla="*/ 0 h 1600200"/>
              <a:gd name="connsiteX0" fmla="*/ 0 w 1090010"/>
              <a:gd name="connsiteY0" fmla="*/ 0 h 1600200"/>
              <a:gd name="connsiteX1" fmla="*/ 1090010 w 1090010"/>
              <a:gd name="connsiteY1" fmla="*/ 0 h 1600200"/>
              <a:gd name="connsiteX2" fmla="*/ 1090010 w 1090010"/>
              <a:gd name="connsiteY2" fmla="*/ 842962 h 1600200"/>
              <a:gd name="connsiteX3" fmla="*/ 1090010 w 1090010"/>
              <a:gd name="connsiteY3" fmla="*/ 1600200 h 1600200"/>
              <a:gd name="connsiteX4" fmla="*/ 0 w 1090010"/>
              <a:gd name="connsiteY4" fmla="*/ 1600200 h 1600200"/>
              <a:gd name="connsiteX5" fmla="*/ 633413 w 1090010"/>
              <a:gd name="connsiteY5" fmla="*/ 795337 h 1600200"/>
              <a:gd name="connsiteX6" fmla="*/ 0 w 1090010"/>
              <a:gd name="connsiteY6" fmla="*/ 0 h 1600200"/>
              <a:gd name="connsiteX0" fmla="*/ 0 w 1109060"/>
              <a:gd name="connsiteY0" fmla="*/ 114300 h 1600200"/>
              <a:gd name="connsiteX1" fmla="*/ 1109060 w 1109060"/>
              <a:gd name="connsiteY1" fmla="*/ 0 h 1600200"/>
              <a:gd name="connsiteX2" fmla="*/ 1109060 w 1109060"/>
              <a:gd name="connsiteY2" fmla="*/ 842962 h 1600200"/>
              <a:gd name="connsiteX3" fmla="*/ 1109060 w 1109060"/>
              <a:gd name="connsiteY3" fmla="*/ 1600200 h 1600200"/>
              <a:gd name="connsiteX4" fmla="*/ 19050 w 1109060"/>
              <a:gd name="connsiteY4" fmla="*/ 1600200 h 1600200"/>
              <a:gd name="connsiteX5" fmla="*/ 652463 w 1109060"/>
              <a:gd name="connsiteY5" fmla="*/ 795337 h 1600200"/>
              <a:gd name="connsiteX6" fmla="*/ 0 w 1109060"/>
              <a:gd name="connsiteY6" fmla="*/ 114300 h 1600200"/>
              <a:gd name="connsiteX0" fmla="*/ 0 w 1109060"/>
              <a:gd name="connsiteY0" fmla="*/ 114300 h 1600200"/>
              <a:gd name="connsiteX1" fmla="*/ 1109060 w 1109060"/>
              <a:gd name="connsiteY1" fmla="*/ 0 h 1600200"/>
              <a:gd name="connsiteX2" fmla="*/ 1109060 w 1109060"/>
              <a:gd name="connsiteY2" fmla="*/ 842962 h 1600200"/>
              <a:gd name="connsiteX3" fmla="*/ 1109060 w 1109060"/>
              <a:gd name="connsiteY3" fmla="*/ 1600200 h 1600200"/>
              <a:gd name="connsiteX4" fmla="*/ 23812 w 1109060"/>
              <a:gd name="connsiteY4" fmla="*/ 1585912 h 1600200"/>
              <a:gd name="connsiteX5" fmla="*/ 652463 w 1109060"/>
              <a:gd name="connsiteY5" fmla="*/ 795337 h 1600200"/>
              <a:gd name="connsiteX6" fmla="*/ 0 w 1109060"/>
              <a:gd name="connsiteY6" fmla="*/ 114300 h 1600200"/>
              <a:gd name="connsiteX0" fmla="*/ 0 w 1109060"/>
              <a:gd name="connsiteY0" fmla="*/ 114300 h 3148013"/>
              <a:gd name="connsiteX1" fmla="*/ 1109060 w 1109060"/>
              <a:gd name="connsiteY1" fmla="*/ 0 h 3148013"/>
              <a:gd name="connsiteX2" fmla="*/ 1109060 w 1109060"/>
              <a:gd name="connsiteY2" fmla="*/ 842962 h 3148013"/>
              <a:gd name="connsiteX3" fmla="*/ 1099535 w 1109060"/>
              <a:gd name="connsiteY3" fmla="*/ 3148013 h 3148013"/>
              <a:gd name="connsiteX4" fmla="*/ 23812 w 1109060"/>
              <a:gd name="connsiteY4" fmla="*/ 1585912 h 3148013"/>
              <a:gd name="connsiteX5" fmla="*/ 652463 w 1109060"/>
              <a:gd name="connsiteY5" fmla="*/ 795337 h 3148013"/>
              <a:gd name="connsiteX6" fmla="*/ 0 w 1109060"/>
              <a:gd name="connsiteY6" fmla="*/ 114300 h 3148013"/>
              <a:gd name="connsiteX0" fmla="*/ 0 w 1109060"/>
              <a:gd name="connsiteY0" fmla="*/ 114300 h 3175611"/>
              <a:gd name="connsiteX1" fmla="*/ 1109060 w 1109060"/>
              <a:gd name="connsiteY1" fmla="*/ 0 h 3175611"/>
              <a:gd name="connsiteX2" fmla="*/ 1109060 w 1109060"/>
              <a:gd name="connsiteY2" fmla="*/ 842962 h 3175611"/>
              <a:gd name="connsiteX3" fmla="*/ 1099535 w 1109060"/>
              <a:gd name="connsiteY3" fmla="*/ 3148013 h 3175611"/>
              <a:gd name="connsiteX4" fmla="*/ 8924 w 1109060"/>
              <a:gd name="connsiteY4" fmla="*/ 3109916 h 3175611"/>
              <a:gd name="connsiteX5" fmla="*/ 23812 w 1109060"/>
              <a:gd name="connsiteY5" fmla="*/ 1585912 h 3175611"/>
              <a:gd name="connsiteX6" fmla="*/ 652463 w 1109060"/>
              <a:gd name="connsiteY6" fmla="*/ 795337 h 3175611"/>
              <a:gd name="connsiteX7" fmla="*/ 0 w 1109060"/>
              <a:gd name="connsiteY7" fmla="*/ 114300 h 3175611"/>
              <a:gd name="connsiteX0" fmla="*/ 0 w 1109060"/>
              <a:gd name="connsiteY0" fmla="*/ 114300 h 3148013"/>
              <a:gd name="connsiteX1" fmla="*/ 1109060 w 1109060"/>
              <a:gd name="connsiteY1" fmla="*/ 0 h 3148013"/>
              <a:gd name="connsiteX2" fmla="*/ 1109060 w 1109060"/>
              <a:gd name="connsiteY2" fmla="*/ 842962 h 3148013"/>
              <a:gd name="connsiteX3" fmla="*/ 1099535 w 1109060"/>
              <a:gd name="connsiteY3" fmla="*/ 3148013 h 3148013"/>
              <a:gd name="connsiteX4" fmla="*/ 8924 w 1109060"/>
              <a:gd name="connsiteY4" fmla="*/ 3109916 h 3148013"/>
              <a:gd name="connsiteX5" fmla="*/ 23812 w 1109060"/>
              <a:gd name="connsiteY5" fmla="*/ 1585912 h 3148013"/>
              <a:gd name="connsiteX6" fmla="*/ 652463 w 1109060"/>
              <a:gd name="connsiteY6" fmla="*/ 795337 h 3148013"/>
              <a:gd name="connsiteX7" fmla="*/ 0 w 1109060"/>
              <a:gd name="connsiteY7" fmla="*/ 114300 h 3148013"/>
              <a:gd name="connsiteX0" fmla="*/ 0 w 1109060"/>
              <a:gd name="connsiteY0" fmla="*/ 114300 h 3148013"/>
              <a:gd name="connsiteX1" fmla="*/ 1109060 w 1109060"/>
              <a:gd name="connsiteY1" fmla="*/ 0 h 3148013"/>
              <a:gd name="connsiteX2" fmla="*/ 1109060 w 1109060"/>
              <a:gd name="connsiteY2" fmla="*/ 842962 h 3148013"/>
              <a:gd name="connsiteX3" fmla="*/ 1099535 w 1109060"/>
              <a:gd name="connsiteY3" fmla="*/ 3148013 h 3148013"/>
              <a:gd name="connsiteX4" fmla="*/ 8924 w 1109060"/>
              <a:gd name="connsiteY4" fmla="*/ 3109916 h 3148013"/>
              <a:gd name="connsiteX5" fmla="*/ 23812 w 1109060"/>
              <a:gd name="connsiteY5" fmla="*/ 1585912 h 3148013"/>
              <a:gd name="connsiteX6" fmla="*/ 652463 w 1109060"/>
              <a:gd name="connsiteY6" fmla="*/ 795337 h 3148013"/>
              <a:gd name="connsiteX7" fmla="*/ 0 w 1109060"/>
              <a:gd name="connsiteY7" fmla="*/ 114300 h 3148013"/>
              <a:gd name="connsiteX0" fmla="*/ 0 w 1109060"/>
              <a:gd name="connsiteY0" fmla="*/ 114300 h 3148013"/>
              <a:gd name="connsiteX1" fmla="*/ 1109060 w 1109060"/>
              <a:gd name="connsiteY1" fmla="*/ 0 h 3148013"/>
              <a:gd name="connsiteX2" fmla="*/ 1109060 w 1109060"/>
              <a:gd name="connsiteY2" fmla="*/ 842962 h 3148013"/>
              <a:gd name="connsiteX3" fmla="*/ 1099535 w 1109060"/>
              <a:gd name="connsiteY3" fmla="*/ 3148013 h 3148013"/>
              <a:gd name="connsiteX4" fmla="*/ 8927 w 1109060"/>
              <a:gd name="connsiteY4" fmla="*/ 3138494 h 3148013"/>
              <a:gd name="connsiteX5" fmla="*/ 23812 w 1109060"/>
              <a:gd name="connsiteY5" fmla="*/ 1585912 h 3148013"/>
              <a:gd name="connsiteX6" fmla="*/ 652463 w 1109060"/>
              <a:gd name="connsiteY6" fmla="*/ 795337 h 3148013"/>
              <a:gd name="connsiteX7" fmla="*/ 0 w 1109060"/>
              <a:gd name="connsiteY7" fmla="*/ 114300 h 3148013"/>
              <a:gd name="connsiteX0" fmla="*/ 0 w 1134463"/>
              <a:gd name="connsiteY0" fmla="*/ 6464304 h 9498017"/>
              <a:gd name="connsiteX1" fmla="*/ 1134463 w 1134463"/>
              <a:gd name="connsiteY1" fmla="*/ 0 h 9498017"/>
              <a:gd name="connsiteX2" fmla="*/ 1109060 w 1134463"/>
              <a:gd name="connsiteY2" fmla="*/ 7192966 h 9498017"/>
              <a:gd name="connsiteX3" fmla="*/ 1099535 w 1134463"/>
              <a:gd name="connsiteY3" fmla="*/ 9498017 h 9498017"/>
              <a:gd name="connsiteX4" fmla="*/ 8927 w 1134463"/>
              <a:gd name="connsiteY4" fmla="*/ 9488498 h 9498017"/>
              <a:gd name="connsiteX5" fmla="*/ 23812 w 1134463"/>
              <a:gd name="connsiteY5" fmla="*/ 7935916 h 9498017"/>
              <a:gd name="connsiteX6" fmla="*/ 652463 w 1134463"/>
              <a:gd name="connsiteY6" fmla="*/ 7145341 h 9498017"/>
              <a:gd name="connsiteX7" fmla="*/ 0 w 1134463"/>
              <a:gd name="connsiteY7" fmla="*/ 6464304 h 9498017"/>
              <a:gd name="connsiteX0" fmla="*/ 64967 w 1199430"/>
              <a:gd name="connsiteY0" fmla="*/ 6667501 h 9701214"/>
              <a:gd name="connsiteX1" fmla="*/ 81824 w 1199430"/>
              <a:gd name="connsiteY1" fmla="*/ 0 h 9701214"/>
              <a:gd name="connsiteX2" fmla="*/ 1199430 w 1199430"/>
              <a:gd name="connsiteY2" fmla="*/ 203197 h 9701214"/>
              <a:gd name="connsiteX3" fmla="*/ 1174027 w 1199430"/>
              <a:gd name="connsiteY3" fmla="*/ 7396163 h 9701214"/>
              <a:gd name="connsiteX4" fmla="*/ 1164502 w 1199430"/>
              <a:gd name="connsiteY4" fmla="*/ 9701214 h 9701214"/>
              <a:gd name="connsiteX5" fmla="*/ 73894 w 1199430"/>
              <a:gd name="connsiteY5" fmla="*/ 9691695 h 9701214"/>
              <a:gd name="connsiteX6" fmla="*/ 88779 w 1199430"/>
              <a:gd name="connsiteY6" fmla="*/ 8139113 h 9701214"/>
              <a:gd name="connsiteX7" fmla="*/ 717430 w 1199430"/>
              <a:gd name="connsiteY7" fmla="*/ 7348538 h 9701214"/>
              <a:gd name="connsiteX8" fmla="*/ 64967 w 1199430"/>
              <a:gd name="connsiteY8" fmla="*/ 6667501 h 9701214"/>
              <a:gd name="connsiteX0" fmla="*/ 0 w 1134463"/>
              <a:gd name="connsiteY0" fmla="*/ 6667501 h 9701214"/>
              <a:gd name="connsiteX1" fmla="*/ 16857 w 1134463"/>
              <a:gd name="connsiteY1" fmla="*/ 0 h 9701214"/>
              <a:gd name="connsiteX2" fmla="*/ 1134463 w 1134463"/>
              <a:gd name="connsiteY2" fmla="*/ 203197 h 9701214"/>
              <a:gd name="connsiteX3" fmla="*/ 1109060 w 1134463"/>
              <a:gd name="connsiteY3" fmla="*/ 7396163 h 9701214"/>
              <a:gd name="connsiteX4" fmla="*/ 1099535 w 1134463"/>
              <a:gd name="connsiteY4" fmla="*/ 9701214 h 9701214"/>
              <a:gd name="connsiteX5" fmla="*/ 8927 w 1134463"/>
              <a:gd name="connsiteY5" fmla="*/ 9691695 h 9701214"/>
              <a:gd name="connsiteX6" fmla="*/ 23812 w 1134463"/>
              <a:gd name="connsiteY6" fmla="*/ 8139113 h 9701214"/>
              <a:gd name="connsiteX7" fmla="*/ 652463 w 1134463"/>
              <a:gd name="connsiteY7" fmla="*/ 7348538 h 9701214"/>
              <a:gd name="connsiteX8" fmla="*/ 0 w 1134463"/>
              <a:gd name="connsiteY8" fmla="*/ 6667501 h 9701214"/>
              <a:gd name="connsiteX0" fmla="*/ 0 w 1134463"/>
              <a:gd name="connsiteY0" fmla="*/ 6667501 h 9701214"/>
              <a:gd name="connsiteX1" fmla="*/ 16857 w 1134463"/>
              <a:gd name="connsiteY1" fmla="*/ 0 h 9701214"/>
              <a:gd name="connsiteX2" fmla="*/ 1134463 w 1134463"/>
              <a:gd name="connsiteY2" fmla="*/ 203197 h 9701214"/>
              <a:gd name="connsiteX3" fmla="*/ 1109060 w 1134463"/>
              <a:gd name="connsiteY3" fmla="*/ 7396163 h 9701214"/>
              <a:gd name="connsiteX4" fmla="*/ 1099535 w 1134463"/>
              <a:gd name="connsiteY4" fmla="*/ 9701214 h 9701214"/>
              <a:gd name="connsiteX5" fmla="*/ 8927 w 1134463"/>
              <a:gd name="connsiteY5" fmla="*/ 9691695 h 9701214"/>
              <a:gd name="connsiteX6" fmla="*/ 23812 w 1134463"/>
              <a:gd name="connsiteY6" fmla="*/ 8139113 h 9701214"/>
              <a:gd name="connsiteX7" fmla="*/ 652463 w 1134463"/>
              <a:gd name="connsiteY7" fmla="*/ 7348538 h 9701214"/>
              <a:gd name="connsiteX8" fmla="*/ 0 w 1134463"/>
              <a:gd name="connsiteY8" fmla="*/ 6667501 h 9701214"/>
              <a:gd name="connsiteX0" fmla="*/ 676 w 1135139"/>
              <a:gd name="connsiteY0" fmla="*/ 6477001 h 9510714"/>
              <a:gd name="connsiteX1" fmla="*/ 4836 w 1135139"/>
              <a:gd name="connsiteY1" fmla="*/ 0 h 9510714"/>
              <a:gd name="connsiteX2" fmla="*/ 1135139 w 1135139"/>
              <a:gd name="connsiteY2" fmla="*/ 12697 h 9510714"/>
              <a:gd name="connsiteX3" fmla="*/ 1109736 w 1135139"/>
              <a:gd name="connsiteY3" fmla="*/ 7205663 h 9510714"/>
              <a:gd name="connsiteX4" fmla="*/ 1100211 w 1135139"/>
              <a:gd name="connsiteY4" fmla="*/ 9510714 h 9510714"/>
              <a:gd name="connsiteX5" fmla="*/ 9603 w 1135139"/>
              <a:gd name="connsiteY5" fmla="*/ 9501195 h 9510714"/>
              <a:gd name="connsiteX6" fmla="*/ 24488 w 1135139"/>
              <a:gd name="connsiteY6" fmla="*/ 7948613 h 9510714"/>
              <a:gd name="connsiteX7" fmla="*/ 653139 w 1135139"/>
              <a:gd name="connsiteY7" fmla="*/ 7158038 h 9510714"/>
              <a:gd name="connsiteX8" fmla="*/ 676 w 1135139"/>
              <a:gd name="connsiteY8" fmla="*/ 6477001 h 9510714"/>
              <a:gd name="connsiteX0" fmla="*/ 9899 w 1144362"/>
              <a:gd name="connsiteY0" fmla="*/ 6477001 h 9510714"/>
              <a:gd name="connsiteX1" fmla="*/ 14059 w 1144362"/>
              <a:gd name="connsiteY1" fmla="*/ 0 h 9510714"/>
              <a:gd name="connsiteX2" fmla="*/ 1144362 w 1144362"/>
              <a:gd name="connsiteY2" fmla="*/ 12697 h 9510714"/>
              <a:gd name="connsiteX3" fmla="*/ 1118959 w 1144362"/>
              <a:gd name="connsiteY3" fmla="*/ 7205663 h 9510714"/>
              <a:gd name="connsiteX4" fmla="*/ 1109434 w 1144362"/>
              <a:gd name="connsiteY4" fmla="*/ 9510714 h 9510714"/>
              <a:gd name="connsiteX5" fmla="*/ 18826 w 1144362"/>
              <a:gd name="connsiteY5" fmla="*/ 9501195 h 9510714"/>
              <a:gd name="connsiteX6" fmla="*/ 33711 w 1144362"/>
              <a:gd name="connsiteY6" fmla="*/ 7948613 h 9510714"/>
              <a:gd name="connsiteX7" fmla="*/ 662362 w 1144362"/>
              <a:gd name="connsiteY7" fmla="*/ 7158038 h 9510714"/>
              <a:gd name="connsiteX8" fmla="*/ 9899 w 1144362"/>
              <a:gd name="connsiteY8" fmla="*/ 6477001 h 9510714"/>
              <a:gd name="connsiteX0" fmla="*/ 5347 w 1139810"/>
              <a:gd name="connsiteY0" fmla="*/ 6477001 h 9510714"/>
              <a:gd name="connsiteX1" fmla="*/ 9507 w 1139810"/>
              <a:gd name="connsiteY1" fmla="*/ 0 h 9510714"/>
              <a:gd name="connsiteX2" fmla="*/ 1139810 w 1139810"/>
              <a:gd name="connsiteY2" fmla="*/ 12697 h 9510714"/>
              <a:gd name="connsiteX3" fmla="*/ 1114407 w 1139810"/>
              <a:gd name="connsiteY3" fmla="*/ 7205663 h 9510714"/>
              <a:gd name="connsiteX4" fmla="*/ 1104882 w 1139810"/>
              <a:gd name="connsiteY4" fmla="*/ 9510714 h 9510714"/>
              <a:gd name="connsiteX5" fmla="*/ 14274 w 1139810"/>
              <a:gd name="connsiteY5" fmla="*/ 9501195 h 9510714"/>
              <a:gd name="connsiteX6" fmla="*/ 29159 w 1139810"/>
              <a:gd name="connsiteY6" fmla="*/ 7948613 h 9510714"/>
              <a:gd name="connsiteX7" fmla="*/ 657810 w 1139810"/>
              <a:gd name="connsiteY7" fmla="*/ 7158038 h 9510714"/>
              <a:gd name="connsiteX8" fmla="*/ 5347 w 1139810"/>
              <a:gd name="connsiteY8" fmla="*/ 6477001 h 951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9810" h="9510714">
                <a:moveTo>
                  <a:pt x="5347" y="6477001"/>
                </a:moveTo>
                <a:cubicBezTo>
                  <a:pt x="-3851" y="4357688"/>
                  <a:pt x="-345" y="3155950"/>
                  <a:pt x="9507" y="0"/>
                </a:cubicBezTo>
                <a:lnTo>
                  <a:pt x="1139810" y="12697"/>
                </a:lnTo>
                <a:cubicBezTo>
                  <a:pt x="1131342" y="2410352"/>
                  <a:pt x="1122875" y="4808008"/>
                  <a:pt x="1114407" y="7205663"/>
                </a:cubicBezTo>
                <a:lnTo>
                  <a:pt x="1104882" y="9510714"/>
                </a:lnTo>
                <a:lnTo>
                  <a:pt x="14274" y="9501195"/>
                </a:lnTo>
                <a:lnTo>
                  <a:pt x="29159" y="7948613"/>
                </a:lnTo>
                <a:lnTo>
                  <a:pt x="657810" y="7158038"/>
                </a:lnTo>
                <a:lnTo>
                  <a:pt x="5347" y="64770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1">
              <a:solidFill>
                <a:schemeClr val="tx1"/>
              </a:solidFill>
            </a:endParaRP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72BF0162-AC70-9D11-04AE-325AAD87B2D8}"/>
              </a:ext>
            </a:extLst>
          </p:cNvPr>
          <p:cNvSpPr txBox="1"/>
          <p:nvPr/>
        </p:nvSpPr>
        <p:spPr>
          <a:xfrm>
            <a:off x="726659" y="7286747"/>
            <a:ext cx="3040322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800" noProof="1">
                <a:solidFill>
                  <a:srgbClr val="D61640"/>
                </a:solidFill>
                <a:latin typeface="WATstyle" panose="020F0502020204030203" pitchFamily="34" charset="-18"/>
              </a:rPr>
              <a:t>Aplikuj</a:t>
            </a:r>
            <a:endParaRPr lang="pl-PL" sz="4800" noProof="1">
              <a:solidFill>
                <a:srgbClr val="D61640"/>
              </a:solidFill>
              <a:latin typeface="WATstyle" panose="020F0502020204030203" pitchFamily="34" charset="-18"/>
            </a:endParaRPr>
          </a:p>
          <a:p>
            <a:r>
              <a:rPr lang="pl-PL" sz="4800" b="1" noProof="1">
                <a:solidFill>
                  <a:srgbClr val="D61640"/>
                </a:solidFill>
                <a:latin typeface="WATstyle Black" panose="020F0A02020204030203" pitchFamily="34" charset="-18"/>
              </a:rPr>
              <a:t>na studia </a:t>
            </a:r>
          </a:p>
          <a:p>
            <a:r>
              <a:rPr lang="pl-PL" sz="4800" b="1" noProof="1">
                <a:solidFill>
                  <a:srgbClr val="D61640"/>
                </a:solidFill>
                <a:latin typeface="WATstyle Black" panose="020F0A02020204030203" pitchFamily="34" charset="-18"/>
              </a:rPr>
              <a:t>wojskowe</a:t>
            </a:r>
            <a:endParaRPr lang="pl-PL" sz="4000" noProof="1">
              <a:solidFill>
                <a:srgbClr val="D61640"/>
              </a:solidFill>
              <a:latin typeface="WATstyle Black" panose="020F0A02020204030203" pitchFamily="34" charset="-18"/>
            </a:endParaRP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CDCDE03E-4CB6-1DEE-649B-BA52CC261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0257" y="6000779"/>
            <a:ext cx="2350171" cy="2350171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9981DB80-6F7A-FE00-E8E8-85E2A51A03DA}"/>
              </a:ext>
            </a:extLst>
          </p:cNvPr>
          <p:cNvSpPr/>
          <p:nvPr/>
        </p:nvSpPr>
        <p:spPr>
          <a:xfrm>
            <a:off x="10097729" y="7683585"/>
            <a:ext cx="8153400" cy="1369817"/>
          </a:xfrm>
          <a:prstGeom prst="rect">
            <a:avLst/>
          </a:prstGeom>
          <a:solidFill>
            <a:srgbClr val="D61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1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1514F76C-7EA1-3CF4-C6D9-B434DE988E36}"/>
              </a:ext>
            </a:extLst>
          </p:cNvPr>
          <p:cNvSpPr txBox="1"/>
          <p:nvPr/>
        </p:nvSpPr>
        <p:spPr>
          <a:xfrm>
            <a:off x="10656040" y="7625836"/>
            <a:ext cx="8190271" cy="116846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l-PL" sz="5400" b="1" noProof="1">
                <a:solidFill>
                  <a:schemeClr val="bg1"/>
                </a:solidFill>
                <a:latin typeface="WATstyle Black" panose="020F0A02020204030203" pitchFamily="34" charset="-18"/>
              </a:rPr>
              <a:t>rekrutacja.wat.edu.pl</a:t>
            </a:r>
            <a:endParaRPr lang="pl-PL" sz="4400" noProof="1">
              <a:solidFill>
                <a:schemeClr val="bg1"/>
              </a:solidFill>
              <a:latin typeface="WATstyle Black" panose="020F0A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69084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824E2-9E8E-68A9-BE8D-AA91E44C8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22EE63B2-4EA0-523A-DC83-DA002A759955}"/>
              </a:ext>
            </a:extLst>
          </p:cNvPr>
          <p:cNvGrpSpPr/>
          <p:nvPr/>
        </p:nvGrpSpPr>
        <p:grpSpPr>
          <a:xfrm>
            <a:off x="0" y="9626245"/>
            <a:ext cx="18288000" cy="660755"/>
            <a:chOff x="0" y="0"/>
            <a:chExt cx="24384000" cy="881007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F7808484-1954-FB0B-D62A-79D700709282}"/>
                </a:ext>
              </a:extLst>
            </p:cNvPr>
            <p:cNvGrpSpPr/>
            <p:nvPr/>
          </p:nvGrpSpPr>
          <p:grpSpPr>
            <a:xfrm>
              <a:off x="0" y="0"/>
              <a:ext cx="24384000" cy="881007"/>
              <a:chOff x="0" y="0"/>
              <a:chExt cx="6186311" cy="223515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3823674D-BD25-5463-1AA6-AAF47C95E5D8}"/>
                  </a:ext>
                </a:extLst>
              </p:cNvPr>
              <p:cNvSpPr/>
              <p:nvPr/>
            </p:nvSpPr>
            <p:spPr>
              <a:xfrm>
                <a:off x="0" y="0"/>
                <a:ext cx="6186311" cy="223515"/>
              </a:xfrm>
              <a:custGeom>
                <a:avLst/>
                <a:gdLst/>
                <a:ahLst/>
                <a:cxnLst/>
                <a:rect l="l" t="t" r="r" b="b"/>
                <a:pathLst>
                  <a:path w="6186311" h="223515">
                    <a:moveTo>
                      <a:pt x="0" y="0"/>
                    </a:moveTo>
                    <a:lnTo>
                      <a:pt x="6186311" y="0"/>
                    </a:lnTo>
                    <a:lnTo>
                      <a:pt x="6186311" y="223515"/>
                    </a:lnTo>
                    <a:lnTo>
                      <a:pt x="0" y="223515"/>
                    </a:lnTo>
                    <a:close/>
                  </a:path>
                </a:pathLst>
              </a:custGeom>
              <a:solidFill>
                <a:srgbClr val="F9FCFF"/>
              </a:solidFill>
            </p:spPr>
            <p:txBody>
              <a:bodyPr/>
              <a:lstStyle/>
              <a:p>
                <a:endParaRPr lang="pl-PL" noProof="1">
                  <a:latin typeface="WATstyle" panose="020F0502020204030203" pitchFamily="34" charset="-18"/>
                </a:endParaRPr>
              </a:p>
            </p:txBody>
          </p:sp>
        </p:grp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0739D27-A323-2990-28C1-B49FEFC6AD7E}"/>
                </a:ext>
              </a:extLst>
            </p:cNvPr>
            <p:cNvSpPr/>
            <p:nvPr/>
          </p:nvSpPr>
          <p:spPr>
            <a:xfrm>
              <a:off x="328449" y="83061"/>
              <a:ext cx="549087" cy="714886"/>
            </a:xfrm>
            <a:custGeom>
              <a:avLst/>
              <a:gdLst/>
              <a:ahLst/>
              <a:cxnLst/>
              <a:rect l="l" t="t" r="r" b="b"/>
              <a:pathLst>
                <a:path w="549087" h="714886">
                  <a:moveTo>
                    <a:pt x="0" y="0"/>
                  </a:moveTo>
                  <a:lnTo>
                    <a:pt x="549086" y="0"/>
                  </a:lnTo>
                  <a:lnTo>
                    <a:pt x="549086" y="714885"/>
                  </a:lnTo>
                  <a:lnTo>
                    <a:pt x="0" y="71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E018DDBA-88E7-BB3F-C60E-3366758237E0}"/>
                </a:ext>
              </a:extLst>
            </p:cNvPr>
            <p:cNvSpPr txBox="1"/>
            <p:nvPr/>
          </p:nvSpPr>
          <p:spPr>
            <a:xfrm>
              <a:off x="96887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WOJSKOWA AKADEMIA TECHNICZNA</a:t>
              </a: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3F19A16E-296B-F9FA-8764-841C0AE30772}"/>
                </a:ext>
              </a:extLst>
            </p:cNvPr>
            <p:cNvSpPr txBox="1"/>
            <p:nvPr/>
          </p:nvSpPr>
          <p:spPr>
            <a:xfrm>
              <a:off x="1130009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#WIEDZA #AMBICJA #TECHNOLOGIA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5B446A71-864E-550E-8499-86249B11E9D4}"/>
                </a:ext>
              </a:extLst>
            </p:cNvPr>
            <p:cNvSpPr txBox="1"/>
            <p:nvPr/>
          </p:nvSpPr>
          <p:spPr>
            <a:xfrm>
              <a:off x="21631318" y="244538"/>
              <a:ext cx="2424233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WAT.EDU.PL</a:t>
              </a:r>
            </a:p>
          </p:txBody>
        </p:sp>
      </p:grpSp>
      <p:sp>
        <p:nvSpPr>
          <p:cNvPr id="13" name="TextBox 3">
            <a:extLst>
              <a:ext uri="{FF2B5EF4-FFF2-40B4-BE49-F238E27FC236}">
                <a16:creationId xmlns:a16="http://schemas.microsoft.com/office/drawing/2014/main" id="{D338FCB5-54CE-5830-0925-FB6A90AEFDA0}"/>
              </a:ext>
            </a:extLst>
          </p:cNvPr>
          <p:cNvSpPr txBox="1"/>
          <p:nvPr/>
        </p:nvSpPr>
        <p:spPr>
          <a:xfrm>
            <a:off x="494755" y="682623"/>
            <a:ext cx="8621973" cy="6346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4400" b="1" noProof="1">
                <a:solidFill>
                  <a:srgbClr val="D61640"/>
                </a:solidFill>
                <a:latin typeface="WATstyle Black" panose="020F0A02020204030203" pitchFamily="34" charset="-18"/>
              </a:rPr>
              <a:t>BENEFITY DLA STUDENTÓW CYWILNYCH</a:t>
            </a:r>
          </a:p>
          <a:p>
            <a:endParaRPr lang="pl-PL" sz="3600" noProof="1">
              <a:solidFill>
                <a:srgbClr val="D61640"/>
              </a:solidFill>
              <a:latin typeface="WATstyle Black" panose="020F0A02020204030203" pitchFamily="34" charset="-18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noProof="1">
                <a:solidFill>
                  <a:srgbClr val="1B1A1A"/>
                </a:solidFill>
                <a:latin typeface="WATstyle" panose="020F0502020204030203" pitchFamily="34" charset="-18"/>
              </a:rPr>
              <a:t>Ścieżka wyboru przedmiotów gwarantująca konkurencyjność na rynku zawodowym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noProof="1">
                <a:solidFill>
                  <a:srgbClr val="1B1A1A"/>
                </a:solidFill>
                <a:latin typeface="WATstyle" panose="020F0502020204030203" pitchFamily="34" charset="-18"/>
              </a:rPr>
              <a:t>Absolwenci WAT w czołówce najlepiej zarabiających absolwentów uczelni technicznych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noProof="1">
                <a:solidFill>
                  <a:srgbClr val="1B1A1A"/>
                </a:solidFill>
                <a:latin typeface="WATstyle" panose="020F0502020204030203" pitchFamily="34" charset="-18"/>
              </a:rPr>
              <a:t>Praktyki i staże w renomowanych ﬁrmach  i instytucjach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noProof="1">
                <a:solidFill>
                  <a:srgbClr val="1B1A1A"/>
                </a:solidFill>
                <a:latin typeface="WATstyle" panose="020F0502020204030203" pitchFamily="34" charset="-18"/>
              </a:rPr>
              <a:t>Dostęp do obiektów sportowych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C4F1C1E4-078B-B66E-01E2-C6BE94ECE87A}"/>
              </a:ext>
            </a:extLst>
          </p:cNvPr>
          <p:cNvSpPr/>
          <p:nvPr/>
        </p:nvSpPr>
        <p:spPr>
          <a:xfrm>
            <a:off x="779504" y="7683585"/>
            <a:ext cx="8153400" cy="1369817"/>
          </a:xfrm>
          <a:prstGeom prst="rect">
            <a:avLst/>
          </a:prstGeom>
          <a:solidFill>
            <a:srgbClr val="0059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1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F9D1B53A-CFC6-61D8-9B10-0B9238FD13D6}"/>
              </a:ext>
            </a:extLst>
          </p:cNvPr>
          <p:cNvSpPr txBox="1"/>
          <p:nvPr/>
        </p:nvSpPr>
        <p:spPr>
          <a:xfrm>
            <a:off x="1337815" y="7625836"/>
            <a:ext cx="8190271" cy="116846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l-PL" sz="5400" b="1" noProof="1">
                <a:solidFill>
                  <a:schemeClr val="bg1"/>
                </a:solidFill>
                <a:latin typeface="WATstyle Black" panose="020F0A02020204030203" pitchFamily="34" charset="-18"/>
              </a:rPr>
              <a:t>rekrutacja.wat.edu.pl</a:t>
            </a:r>
            <a:endParaRPr lang="pl-PL" sz="4400" noProof="1">
              <a:solidFill>
                <a:schemeClr val="bg1"/>
              </a:solidFill>
              <a:latin typeface="WATstyle Black" panose="020F0A02020204030203" pitchFamily="34" charset="-18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4C0E79BA-24AF-63AA-5B50-7EDFF1B78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r="23289"/>
          <a:stretch/>
        </p:blipFill>
        <p:spPr>
          <a:xfrm>
            <a:off x="8953500" y="0"/>
            <a:ext cx="9144000" cy="7175865"/>
          </a:xfrm>
          <a:prstGeom prst="rect">
            <a:avLst/>
          </a:prstGeom>
        </p:spPr>
      </p:pic>
      <p:grpSp>
        <p:nvGrpSpPr>
          <p:cNvPr id="16" name="Grupa 15">
            <a:extLst>
              <a:ext uri="{FF2B5EF4-FFF2-40B4-BE49-F238E27FC236}">
                <a16:creationId xmlns:a16="http://schemas.microsoft.com/office/drawing/2014/main" id="{5B285018-9BA0-75AC-FC41-69BDF2C88A5F}"/>
              </a:ext>
            </a:extLst>
          </p:cNvPr>
          <p:cNvGrpSpPr/>
          <p:nvPr/>
        </p:nvGrpSpPr>
        <p:grpSpPr>
          <a:xfrm>
            <a:off x="9649751" y="4360056"/>
            <a:ext cx="5040261" cy="2556963"/>
            <a:chOff x="-7010400" y="2697729"/>
            <a:chExt cx="3434417" cy="1742306"/>
          </a:xfrm>
        </p:grpSpPr>
        <p:sp>
          <p:nvSpPr>
            <p:cNvPr id="26" name="Dymek mowy: prostokąt 13">
              <a:extLst>
                <a:ext uri="{FF2B5EF4-FFF2-40B4-BE49-F238E27FC236}">
                  <a16:creationId xmlns:a16="http://schemas.microsoft.com/office/drawing/2014/main" id="{0CCBF11E-FE56-495D-9035-15FE2F9DA362}"/>
                </a:ext>
              </a:extLst>
            </p:cNvPr>
            <p:cNvSpPr/>
            <p:nvPr/>
          </p:nvSpPr>
          <p:spPr>
            <a:xfrm>
              <a:off x="-7010400" y="2697729"/>
              <a:ext cx="2895600" cy="1742306"/>
            </a:xfrm>
            <a:custGeom>
              <a:avLst/>
              <a:gdLst>
                <a:gd name="connsiteX0" fmla="*/ 0 w 2895600"/>
                <a:gd name="connsiteY0" fmla="*/ 0 h 1316319"/>
                <a:gd name="connsiteX1" fmla="*/ 482600 w 2895600"/>
                <a:gd name="connsiteY1" fmla="*/ 0 h 1316319"/>
                <a:gd name="connsiteX2" fmla="*/ 482600 w 2895600"/>
                <a:gd name="connsiteY2" fmla="*/ 0 h 1316319"/>
                <a:gd name="connsiteX3" fmla="*/ 1206500 w 2895600"/>
                <a:gd name="connsiteY3" fmla="*/ 0 h 1316319"/>
                <a:gd name="connsiteX4" fmla="*/ 2895600 w 2895600"/>
                <a:gd name="connsiteY4" fmla="*/ 0 h 1316319"/>
                <a:gd name="connsiteX5" fmla="*/ 2895600 w 2895600"/>
                <a:gd name="connsiteY5" fmla="*/ 767853 h 1316319"/>
                <a:gd name="connsiteX6" fmla="*/ 2895600 w 2895600"/>
                <a:gd name="connsiteY6" fmla="*/ 767853 h 1316319"/>
                <a:gd name="connsiteX7" fmla="*/ 2895600 w 2895600"/>
                <a:gd name="connsiteY7" fmla="*/ 1096933 h 1316319"/>
                <a:gd name="connsiteX8" fmla="*/ 2895600 w 2895600"/>
                <a:gd name="connsiteY8" fmla="*/ 1316319 h 1316319"/>
                <a:gd name="connsiteX9" fmla="*/ 1206500 w 2895600"/>
                <a:gd name="connsiteY9" fmla="*/ 1316319 h 1316319"/>
                <a:gd name="connsiteX10" fmla="*/ 1014531 w 2895600"/>
                <a:gd name="connsiteY10" fmla="*/ 1742306 h 1316319"/>
                <a:gd name="connsiteX11" fmla="*/ 482600 w 2895600"/>
                <a:gd name="connsiteY11" fmla="*/ 1316319 h 1316319"/>
                <a:gd name="connsiteX12" fmla="*/ 0 w 2895600"/>
                <a:gd name="connsiteY12" fmla="*/ 1316319 h 1316319"/>
                <a:gd name="connsiteX13" fmla="*/ 0 w 2895600"/>
                <a:gd name="connsiteY13" fmla="*/ 1096933 h 1316319"/>
                <a:gd name="connsiteX14" fmla="*/ 0 w 2895600"/>
                <a:gd name="connsiteY14" fmla="*/ 767853 h 1316319"/>
                <a:gd name="connsiteX15" fmla="*/ 0 w 2895600"/>
                <a:gd name="connsiteY15" fmla="*/ 767853 h 1316319"/>
                <a:gd name="connsiteX16" fmla="*/ 0 w 2895600"/>
                <a:gd name="connsiteY16" fmla="*/ 0 h 1316319"/>
                <a:gd name="connsiteX0" fmla="*/ 0 w 2895600"/>
                <a:gd name="connsiteY0" fmla="*/ 0 h 1742306"/>
                <a:gd name="connsiteX1" fmla="*/ 482600 w 2895600"/>
                <a:gd name="connsiteY1" fmla="*/ 0 h 1742306"/>
                <a:gd name="connsiteX2" fmla="*/ 482600 w 2895600"/>
                <a:gd name="connsiteY2" fmla="*/ 0 h 1742306"/>
                <a:gd name="connsiteX3" fmla="*/ 1206500 w 2895600"/>
                <a:gd name="connsiteY3" fmla="*/ 0 h 1742306"/>
                <a:gd name="connsiteX4" fmla="*/ 2895600 w 2895600"/>
                <a:gd name="connsiteY4" fmla="*/ 0 h 1742306"/>
                <a:gd name="connsiteX5" fmla="*/ 2895600 w 2895600"/>
                <a:gd name="connsiteY5" fmla="*/ 767853 h 1742306"/>
                <a:gd name="connsiteX6" fmla="*/ 2895600 w 2895600"/>
                <a:gd name="connsiteY6" fmla="*/ 767853 h 1742306"/>
                <a:gd name="connsiteX7" fmla="*/ 2895600 w 2895600"/>
                <a:gd name="connsiteY7" fmla="*/ 1096933 h 1742306"/>
                <a:gd name="connsiteX8" fmla="*/ 2895600 w 2895600"/>
                <a:gd name="connsiteY8" fmla="*/ 1316319 h 1742306"/>
                <a:gd name="connsiteX9" fmla="*/ 1447006 w 2895600"/>
                <a:gd name="connsiteY9" fmla="*/ 1313938 h 1742306"/>
                <a:gd name="connsiteX10" fmla="*/ 1014531 w 2895600"/>
                <a:gd name="connsiteY10" fmla="*/ 1742306 h 1742306"/>
                <a:gd name="connsiteX11" fmla="*/ 482600 w 2895600"/>
                <a:gd name="connsiteY11" fmla="*/ 1316319 h 1742306"/>
                <a:gd name="connsiteX12" fmla="*/ 0 w 2895600"/>
                <a:gd name="connsiteY12" fmla="*/ 1316319 h 1742306"/>
                <a:gd name="connsiteX13" fmla="*/ 0 w 2895600"/>
                <a:gd name="connsiteY13" fmla="*/ 1096933 h 1742306"/>
                <a:gd name="connsiteX14" fmla="*/ 0 w 2895600"/>
                <a:gd name="connsiteY14" fmla="*/ 767853 h 1742306"/>
                <a:gd name="connsiteX15" fmla="*/ 0 w 2895600"/>
                <a:gd name="connsiteY15" fmla="*/ 767853 h 1742306"/>
                <a:gd name="connsiteX16" fmla="*/ 0 w 2895600"/>
                <a:gd name="connsiteY16" fmla="*/ 0 h 1742306"/>
                <a:gd name="connsiteX0" fmla="*/ 0 w 2895600"/>
                <a:gd name="connsiteY0" fmla="*/ 0 h 1742306"/>
                <a:gd name="connsiteX1" fmla="*/ 482600 w 2895600"/>
                <a:gd name="connsiteY1" fmla="*/ 0 h 1742306"/>
                <a:gd name="connsiteX2" fmla="*/ 482600 w 2895600"/>
                <a:gd name="connsiteY2" fmla="*/ 0 h 1742306"/>
                <a:gd name="connsiteX3" fmla="*/ 1206500 w 2895600"/>
                <a:gd name="connsiteY3" fmla="*/ 0 h 1742306"/>
                <a:gd name="connsiteX4" fmla="*/ 2895600 w 2895600"/>
                <a:gd name="connsiteY4" fmla="*/ 0 h 1742306"/>
                <a:gd name="connsiteX5" fmla="*/ 2895600 w 2895600"/>
                <a:gd name="connsiteY5" fmla="*/ 767853 h 1742306"/>
                <a:gd name="connsiteX6" fmla="*/ 2895600 w 2895600"/>
                <a:gd name="connsiteY6" fmla="*/ 767853 h 1742306"/>
                <a:gd name="connsiteX7" fmla="*/ 2895600 w 2895600"/>
                <a:gd name="connsiteY7" fmla="*/ 1096933 h 1742306"/>
                <a:gd name="connsiteX8" fmla="*/ 2895600 w 2895600"/>
                <a:gd name="connsiteY8" fmla="*/ 1316319 h 1742306"/>
                <a:gd name="connsiteX9" fmla="*/ 1470819 w 2895600"/>
                <a:gd name="connsiteY9" fmla="*/ 1313938 h 1742306"/>
                <a:gd name="connsiteX10" fmla="*/ 1014531 w 2895600"/>
                <a:gd name="connsiteY10" fmla="*/ 1742306 h 1742306"/>
                <a:gd name="connsiteX11" fmla="*/ 482600 w 2895600"/>
                <a:gd name="connsiteY11" fmla="*/ 1316319 h 1742306"/>
                <a:gd name="connsiteX12" fmla="*/ 0 w 2895600"/>
                <a:gd name="connsiteY12" fmla="*/ 1316319 h 1742306"/>
                <a:gd name="connsiteX13" fmla="*/ 0 w 2895600"/>
                <a:gd name="connsiteY13" fmla="*/ 1096933 h 1742306"/>
                <a:gd name="connsiteX14" fmla="*/ 0 w 2895600"/>
                <a:gd name="connsiteY14" fmla="*/ 767853 h 1742306"/>
                <a:gd name="connsiteX15" fmla="*/ 0 w 2895600"/>
                <a:gd name="connsiteY15" fmla="*/ 767853 h 1742306"/>
                <a:gd name="connsiteX16" fmla="*/ 0 w 2895600"/>
                <a:gd name="connsiteY16" fmla="*/ 0 h 174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95600" h="1742306">
                  <a:moveTo>
                    <a:pt x="0" y="0"/>
                  </a:moveTo>
                  <a:lnTo>
                    <a:pt x="482600" y="0"/>
                  </a:lnTo>
                  <a:lnTo>
                    <a:pt x="482600" y="0"/>
                  </a:lnTo>
                  <a:lnTo>
                    <a:pt x="1206500" y="0"/>
                  </a:lnTo>
                  <a:lnTo>
                    <a:pt x="2895600" y="0"/>
                  </a:lnTo>
                  <a:lnTo>
                    <a:pt x="2895600" y="767853"/>
                  </a:lnTo>
                  <a:lnTo>
                    <a:pt x="2895600" y="767853"/>
                  </a:lnTo>
                  <a:lnTo>
                    <a:pt x="2895600" y="1096933"/>
                  </a:lnTo>
                  <a:lnTo>
                    <a:pt x="2895600" y="1316319"/>
                  </a:lnTo>
                  <a:lnTo>
                    <a:pt x="1470819" y="1313938"/>
                  </a:lnTo>
                  <a:lnTo>
                    <a:pt x="1014531" y="1742306"/>
                  </a:lnTo>
                  <a:lnTo>
                    <a:pt x="482600" y="1316319"/>
                  </a:lnTo>
                  <a:lnTo>
                    <a:pt x="0" y="1316319"/>
                  </a:lnTo>
                  <a:lnTo>
                    <a:pt x="0" y="1096933"/>
                  </a:lnTo>
                  <a:lnTo>
                    <a:pt x="0" y="767853"/>
                  </a:lnTo>
                  <a:lnTo>
                    <a:pt x="0" y="767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1640">
                <a:alpha val="83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800" noProof="1"/>
            </a:p>
          </p:txBody>
        </p:sp>
        <p:sp>
          <p:nvSpPr>
            <p:cNvPr id="27" name="TextBox 3">
              <a:extLst>
                <a:ext uri="{FF2B5EF4-FFF2-40B4-BE49-F238E27FC236}">
                  <a16:creationId xmlns:a16="http://schemas.microsoft.com/office/drawing/2014/main" id="{EC20BF1F-84AC-9530-9F9F-2176FD26B57D}"/>
                </a:ext>
              </a:extLst>
            </p:cNvPr>
            <p:cNvSpPr txBox="1"/>
            <p:nvPr/>
          </p:nvSpPr>
          <p:spPr>
            <a:xfrm>
              <a:off x="-6841208" y="2697729"/>
              <a:ext cx="3265225" cy="926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5400" b="1" noProof="1">
                  <a:solidFill>
                    <a:schemeClr val="bg1"/>
                  </a:solidFill>
                  <a:latin typeface="WATstyle" panose="020F0502020204030203" pitchFamily="34" charset="-18"/>
                </a:rPr>
                <a:t>Rekrutacja</a:t>
              </a:r>
            </a:p>
            <a:p>
              <a:r>
                <a:rPr lang="pl-PL" sz="5400" b="1" noProof="1">
                  <a:solidFill>
                    <a:schemeClr val="bg1"/>
                  </a:solidFill>
                  <a:latin typeface="WATstyle" panose="020F0502020204030203" pitchFamily="34" charset="-18"/>
                </a:rPr>
                <a:t>trwa!</a:t>
              </a:r>
              <a:endParaRPr lang="pl-PL" sz="4400" b="1" noProof="1">
                <a:solidFill>
                  <a:schemeClr val="bg1"/>
                </a:solidFill>
                <a:latin typeface="WATstyle" panose="020F0502020204030203" pitchFamily="34" charset="-18"/>
              </a:endParaRPr>
            </a:p>
          </p:txBody>
        </p:sp>
      </p:grpSp>
      <p:sp>
        <p:nvSpPr>
          <p:cNvPr id="20" name="Strzałka: pagon 17">
            <a:extLst>
              <a:ext uri="{FF2B5EF4-FFF2-40B4-BE49-F238E27FC236}">
                <a16:creationId xmlns:a16="http://schemas.microsoft.com/office/drawing/2014/main" id="{FC5FBB53-09E6-1236-BB16-FCED17789912}"/>
              </a:ext>
            </a:extLst>
          </p:cNvPr>
          <p:cNvSpPr/>
          <p:nvPr/>
        </p:nvSpPr>
        <p:spPr>
          <a:xfrm rot="5400000">
            <a:off x="12962738" y="2320018"/>
            <a:ext cx="1139810" cy="9510714"/>
          </a:xfrm>
          <a:custGeom>
            <a:avLst/>
            <a:gdLst>
              <a:gd name="connsiteX0" fmla="*/ 0 w 1890110"/>
              <a:gd name="connsiteY0" fmla="*/ 0 h 1600200"/>
              <a:gd name="connsiteX1" fmla="*/ 1090010 w 1890110"/>
              <a:gd name="connsiteY1" fmla="*/ 0 h 1600200"/>
              <a:gd name="connsiteX2" fmla="*/ 1890110 w 1890110"/>
              <a:gd name="connsiteY2" fmla="*/ 800100 h 1600200"/>
              <a:gd name="connsiteX3" fmla="*/ 1090010 w 1890110"/>
              <a:gd name="connsiteY3" fmla="*/ 1600200 h 1600200"/>
              <a:gd name="connsiteX4" fmla="*/ 0 w 1890110"/>
              <a:gd name="connsiteY4" fmla="*/ 1600200 h 1600200"/>
              <a:gd name="connsiteX5" fmla="*/ 800100 w 1890110"/>
              <a:gd name="connsiteY5" fmla="*/ 800100 h 1600200"/>
              <a:gd name="connsiteX6" fmla="*/ 0 w 1890110"/>
              <a:gd name="connsiteY6" fmla="*/ 0 h 1600200"/>
              <a:gd name="connsiteX0" fmla="*/ 0 w 1090010"/>
              <a:gd name="connsiteY0" fmla="*/ 0 h 1600200"/>
              <a:gd name="connsiteX1" fmla="*/ 1090010 w 1090010"/>
              <a:gd name="connsiteY1" fmla="*/ 0 h 1600200"/>
              <a:gd name="connsiteX2" fmla="*/ 1090010 w 1090010"/>
              <a:gd name="connsiteY2" fmla="*/ 842962 h 1600200"/>
              <a:gd name="connsiteX3" fmla="*/ 1090010 w 1090010"/>
              <a:gd name="connsiteY3" fmla="*/ 1600200 h 1600200"/>
              <a:gd name="connsiteX4" fmla="*/ 0 w 1090010"/>
              <a:gd name="connsiteY4" fmla="*/ 1600200 h 1600200"/>
              <a:gd name="connsiteX5" fmla="*/ 800100 w 1090010"/>
              <a:gd name="connsiteY5" fmla="*/ 800100 h 1600200"/>
              <a:gd name="connsiteX6" fmla="*/ 0 w 1090010"/>
              <a:gd name="connsiteY6" fmla="*/ 0 h 1600200"/>
              <a:gd name="connsiteX0" fmla="*/ 0 w 1090010"/>
              <a:gd name="connsiteY0" fmla="*/ 0 h 1600200"/>
              <a:gd name="connsiteX1" fmla="*/ 1090010 w 1090010"/>
              <a:gd name="connsiteY1" fmla="*/ 0 h 1600200"/>
              <a:gd name="connsiteX2" fmla="*/ 1090010 w 1090010"/>
              <a:gd name="connsiteY2" fmla="*/ 842962 h 1600200"/>
              <a:gd name="connsiteX3" fmla="*/ 1090010 w 1090010"/>
              <a:gd name="connsiteY3" fmla="*/ 1600200 h 1600200"/>
              <a:gd name="connsiteX4" fmla="*/ 0 w 1090010"/>
              <a:gd name="connsiteY4" fmla="*/ 1600200 h 1600200"/>
              <a:gd name="connsiteX5" fmla="*/ 633413 w 1090010"/>
              <a:gd name="connsiteY5" fmla="*/ 795337 h 1600200"/>
              <a:gd name="connsiteX6" fmla="*/ 0 w 1090010"/>
              <a:gd name="connsiteY6" fmla="*/ 0 h 1600200"/>
              <a:gd name="connsiteX0" fmla="*/ 0 w 1109060"/>
              <a:gd name="connsiteY0" fmla="*/ 114300 h 1600200"/>
              <a:gd name="connsiteX1" fmla="*/ 1109060 w 1109060"/>
              <a:gd name="connsiteY1" fmla="*/ 0 h 1600200"/>
              <a:gd name="connsiteX2" fmla="*/ 1109060 w 1109060"/>
              <a:gd name="connsiteY2" fmla="*/ 842962 h 1600200"/>
              <a:gd name="connsiteX3" fmla="*/ 1109060 w 1109060"/>
              <a:gd name="connsiteY3" fmla="*/ 1600200 h 1600200"/>
              <a:gd name="connsiteX4" fmla="*/ 19050 w 1109060"/>
              <a:gd name="connsiteY4" fmla="*/ 1600200 h 1600200"/>
              <a:gd name="connsiteX5" fmla="*/ 652463 w 1109060"/>
              <a:gd name="connsiteY5" fmla="*/ 795337 h 1600200"/>
              <a:gd name="connsiteX6" fmla="*/ 0 w 1109060"/>
              <a:gd name="connsiteY6" fmla="*/ 114300 h 1600200"/>
              <a:gd name="connsiteX0" fmla="*/ 0 w 1109060"/>
              <a:gd name="connsiteY0" fmla="*/ 114300 h 1600200"/>
              <a:gd name="connsiteX1" fmla="*/ 1109060 w 1109060"/>
              <a:gd name="connsiteY1" fmla="*/ 0 h 1600200"/>
              <a:gd name="connsiteX2" fmla="*/ 1109060 w 1109060"/>
              <a:gd name="connsiteY2" fmla="*/ 842962 h 1600200"/>
              <a:gd name="connsiteX3" fmla="*/ 1109060 w 1109060"/>
              <a:gd name="connsiteY3" fmla="*/ 1600200 h 1600200"/>
              <a:gd name="connsiteX4" fmla="*/ 23812 w 1109060"/>
              <a:gd name="connsiteY4" fmla="*/ 1585912 h 1600200"/>
              <a:gd name="connsiteX5" fmla="*/ 652463 w 1109060"/>
              <a:gd name="connsiteY5" fmla="*/ 795337 h 1600200"/>
              <a:gd name="connsiteX6" fmla="*/ 0 w 1109060"/>
              <a:gd name="connsiteY6" fmla="*/ 114300 h 1600200"/>
              <a:gd name="connsiteX0" fmla="*/ 0 w 1109060"/>
              <a:gd name="connsiteY0" fmla="*/ 114300 h 3148013"/>
              <a:gd name="connsiteX1" fmla="*/ 1109060 w 1109060"/>
              <a:gd name="connsiteY1" fmla="*/ 0 h 3148013"/>
              <a:gd name="connsiteX2" fmla="*/ 1109060 w 1109060"/>
              <a:gd name="connsiteY2" fmla="*/ 842962 h 3148013"/>
              <a:gd name="connsiteX3" fmla="*/ 1099535 w 1109060"/>
              <a:gd name="connsiteY3" fmla="*/ 3148013 h 3148013"/>
              <a:gd name="connsiteX4" fmla="*/ 23812 w 1109060"/>
              <a:gd name="connsiteY4" fmla="*/ 1585912 h 3148013"/>
              <a:gd name="connsiteX5" fmla="*/ 652463 w 1109060"/>
              <a:gd name="connsiteY5" fmla="*/ 795337 h 3148013"/>
              <a:gd name="connsiteX6" fmla="*/ 0 w 1109060"/>
              <a:gd name="connsiteY6" fmla="*/ 114300 h 3148013"/>
              <a:gd name="connsiteX0" fmla="*/ 0 w 1109060"/>
              <a:gd name="connsiteY0" fmla="*/ 114300 h 3175611"/>
              <a:gd name="connsiteX1" fmla="*/ 1109060 w 1109060"/>
              <a:gd name="connsiteY1" fmla="*/ 0 h 3175611"/>
              <a:gd name="connsiteX2" fmla="*/ 1109060 w 1109060"/>
              <a:gd name="connsiteY2" fmla="*/ 842962 h 3175611"/>
              <a:gd name="connsiteX3" fmla="*/ 1099535 w 1109060"/>
              <a:gd name="connsiteY3" fmla="*/ 3148013 h 3175611"/>
              <a:gd name="connsiteX4" fmla="*/ 8924 w 1109060"/>
              <a:gd name="connsiteY4" fmla="*/ 3109916 h 3175611"/>
              <a:gd name="connsiteX5" fmla="*/ 23812 w 1109060"/>
              <a:gd name="connsiteY5" fmla="*/ 1585912 h 3175611"/>
              <a:gd name="connsiteX6" fmla="*/ 652463 w 1109060"/>
              <a:gd name="connsiteY6" fmla="*/ 795337 h 3175611"/>
              <a:gd name="connsiteX7" fmla="*/ 0 w 1109060"/>
              <a:gd name="connsiteY7" fmla="*/ 114300 h 3175611"/>
              <a:gd name="connsiteX0" fmla="*/ 0 w 1109060"/>
              <a:gd name="connsiteY0" fmla="*/ 114300 h 3148013"/>
              <a:gd name="connsiteX1" fmla="*/ 1109060 w 1109060"/>
              <a:gd name="connsiteY1" fmla="*/ 0 h 3148013"/>
              <a:gd name="connsiteX2" fmla="*/ 1109060 w 1109060"/>
              <a:gd name="connsiteY2" fmla="*/ 842962 h 3148013"/>
              <a:gd name="connsiteX3" fmla="*/ 1099535 w 1109060"/>
              <a:gd name="connsiteY3" fmla="*/ 3148013 h 3148013"/>
              <a:gd name="connsiteX4" fmla="*/ 8924 w 1109060"/>
              <a:gd name="connsiteY4" fmla="*/ 3109916 h 3148013"/>
              <a:gd name="connsiteX5" fmla="*/ 23812 w 1109060"/>
              <a:gd name="connsiteY5" fmla="*/ 1585912 h 3148013"/>
              <a:gd name="connsiteX6" fmla="*/ 652463 w 1109060"/>
              <a:gd name="connsiteY6" fmla="*/ 795337 h 3148013"/>
              <a:gd name="connsiteX7" fmla="*/ 0 w 1109060"/>
              <a:gd name="connsiteY7" fmla="*/ 114300 h 3148013"/>
              <a:gd name="connsiteX0" fmla="*/ 0 w 1109060"/>
              <a:gd name="connsiteY0" fmla="*/ 114300 h 3148013"/>
              <a:gd name="connsiteX1" fmla="*/ 1109060 w 1109060"/>
              <a:gd name="connsiteY1" fmla="*/ 0 h 3148013"/>
              <a:gd name="connsiteX2" fmla="*/ 1109060 w 1109060"/>
              <a:gd name="connsiteY2" fmla="*/ 842962 h 3148013"/>
              <a:gd name="connsiteX3" fmla="*/ 1099535 w 1109060"/>
              <a:gd name="connsiteY3" fmla="*/ 3148013 h 3148013"/>
              <a:gd name="connsiteX4" fmla="*/ 8924 w 1109060"/>
              <a:gd name="connsiteY4" fmla="*/ 3109916 h 3148013"/>
              <a:gd name="connsiteX5" fmla="*/ 23812 w 1109060"/>
              <a:gd name="connsiteY5" fmla="*/ 1585912 h 3148013"/>
              <a:gd name="connsiteX6" fmla="*/ 652463 w 1109060"/>
              <a:gd name="connsiteY6" fmla="*/ 795337 h 3148013"/>
              <a:gd name="connsiteX7" fmla="*/ 0 w 1109060"/>
              <a:gd name="connsiteY7" fmla="*/ 114300 h 3148013"/>
              <a:gd name="connsiteX0" fmla="*/ 0 w 1109060"/>
              <a:gd name="connsiteY0" fmla="*/ 114300 h 3148013"/>
              <a:gd name="connsiteX1" fmla="*/ 1109060 w 1109060"/>
              <a:gd name="connsiteY1" fmla="*/ 0 h 3148013"/>
              <a:gd name="connsiteX2" fmla="*/ 1109060 w 1109060"/>
              <a:gd name="connsiteY2" fmla="*/ 842962 h 3148013"/>
              <a:gd name="connsiteX3" fmla="*/ 1099535 w 1109060"/>
              <a:gd name="connsiteY3" fmla="*/ 3148013 h 3148013"/>
              <a:gd name="connsiteX4" fmla="*/ 8927 w 1109060"/>
              <a:gd name="connsiteY4" fmla="*/ 3138494 h 3148013"/>
              <a:gd name="connsiteX5" fmla="*/ 23812 w 1109060"/>
              <a:gd name="connsiteY5" fmla="*/ 1585912 h 3148013"/>
              <a:gd name="connsiteX6" fmla="*/ 652463 w 1109060"/>
              <a:gd name="connsiteY6" fmla="*/ 795337 h 3148013"/>
              <a:gd name="connsiteX7" fmla="*/ 0 w 1109060"/>
              <a:gd name="connsiteY7" fmla="*/ 114300 h 3148013"/>
              <a:gd name="connsiteX0" fmla="*/ 0 w 1134463"/>
              <a:gd name="connsiteY0" fmla="*/ 6464304 h 9498017"/>
              <a:gd name="connsiteX1" fmla="*/ 1134463 w 1134463"/>
              <a:gd name="connsiteY1" fmla="*/ 0 h 9498017"/>
              <a:gd name="connsiteX2" fmla="*/ 1109060 w 1134463"/>
              <a:gd name="connsiteY2" fmla="*/ 7192966 h 9498017"/>
              <a:gd name="connsiteX3" fmla="*/ 1099535 w 1134463"/>
              <a:gd name="connsiteY3" fmla="*/ 9498017 h 9498017"/>
              <a:gd name="connsiteX4" fmla="*/ 8927 w 1134463"/>
              <a:gd name="connsiteY4" fmla="*/ 9488498 h 9498017"/>
              <a:gd name="connsiteX5" fmla="*/ 23812 w 1134463"/>
              <a:gd name="connsiteY5" fmla="*/ 7935916 h 9498017"/>
              <a:gd name="connsiteX6" fmla="*/ 652463 w 1134463"/>
              <a:gd name="connsiteY6" fmla="*/ 7145341 h 9498017"/>
              <a:gd name="connsiteX7" fmla="*/ 0 w 1134463"/>
              <a:gd name="connsiteY7" fmla="*/ 6464304 h 9498017"/>
              <a:gd name="connsiteX0" fmla="*/ 64967 w 1199430"/>
              <a:gd name="connsiteY0" fmla="*/ 6667501 h 9701214"/>
              <a:gd name="connsiteX1" fmla="*/ 81824 w 1199430"/>
              <a:gd name="connsiteY1" fmla="*/ 0 h 9701214"/>
              <a:gd name="connsiteX2" fmla="*/ 1199430 w 1199430"/>
              <a:gd name="connsiteY2" fmla="*/ 203197 h 9701214"/>
              <a:gd name="connsiteX3" fmla="*/ 1174027 w 1199430"/>
              <a:gd name="connsiteY3" fmla="*/ 7396163 h 9701214"/>
              <a:gd name="connsiteX4" fmla="*/ 1164502 w 1199430"/>
              <a:gd name="connsiteY4" fmla="*/ 9701214 h 9701214"/>
              <a:gd name="connsiteX5" fmla="*/ 73894 w 1199430"/>
              <a:gd name="connsiteY5" fmla="*/ 9691695 h 9701214"/>
              <a:gd name="connsiteX6" fmla="*/ 88779 w 1199430"/>
              <a:gd name="connsiteY6" fmla="*/ 8139113 h 9701214"/>
              <a:gd name="connsiteX7" fmla="*/ 717430 w 1199430"/>
              <a:gd name="connsiteY7" fmla="*/ 7348538 h 9701214"/>
              <a:gd name="connsiteX8" fmla="*/ 64967 w 1199430"/>
              <a:gd name="connsiteY8" fmla="*/ 6667501 h 9701214"/>
              <a:gd name="connsiteX0" fmla="*/ 0 w 1134463"/>
              <a:gd name="connsiteY0" fmla="*/ 6667501 h 9701214"/>
              <a:gd name="connsiteX1" fmla="*/ 16857 w 1134463"/>
              <a:gd name="connsiteY1" fmla="*/ 0 h 9701214"/>
              <a:gd name="connsiteX2" fmla="*/ 1134463 w 1134463"/>
              <a:gd name="connsiteY2" fmla="*/ 203197 h 9701214"/>
              <a:gd name="connsiteX3" fmla="*/ 1109060 w 1134463"/>
              <a:gd name="connsiteY3" fmla="*/ 7396163 h 9701214"/>
              <a:gd name="connsiteX4" fmla="*/ 1099535 w 1134463"/>
              <a:gd name="connsiteY4" fmla="*/ 9701214 h 9701214"/>
              <a:gd name="connsiteX5" fmla="*/ 8927 w 1134463"/>
              <a:gd name="connsiteY5" fmla="*/ 9691695 h 9701214"/>
              <a:gd name="connsiteX6" fmla="*/ 23812 w 1134463"/>
              <a:gd name="connsiteY6" fmla="*/ 8139113 h 9701214"/>
              <a:gd name="connsiteX7" fmla="*/ 652463 w 1134463"/>
              <a:gd name="connsiteY7" fmla="*/ 7348538 h 9701214"/>
              <a:gd name="connsiteX8" fmla="*/ 0 w 1134463"/>
              <a:gd name="connsiteY8" fmla="*/ 6667501 h 9701214"/>
              <a:gd name="connsiteX0" fmla="*/ 0 w 1134463"/>
              <a:gd name="connsiteY0" fmla="*/ 6667501 h 9701214"/>
              <a:gd name="connsiteX1" fmla="*/ 16857 w 1134463"/>
              <a:gd name="connsiteY1" fmla="*/ 0 h 9701214"/>
              <a:gd name="connsiteX2" fmla="*/ 1134463 w 1134463"/>
              <a:gd name="connsiteY2" fmla="*/ 203197 h 9701214"/>
              <a:gd name="connsiteX3" fmla="*/ 1109060 w 1134463"/>
              <a:gd name="connsiteY3" fmla="*/ 7396163 h 9701214"/>
              <a:gd name="connsiteX4" fmla="*/ 1099535 w 1134463"/>
              <a:gd name="connsiteY4" fmla="*/ 9701214 h 9701214"/>
              <a:gd name="connsiteX5" fmla="*/ 8927 w 1134463"/>
              <a:gd name="connsiteY5" fmla="*/ 9691695 h 9701214"/>
              <a:gd name="connsiteX6" fmla="*/ 23812 w 1134463"/>
              <a:gd name="connsiteY6" fmla="*/ 8139113 h 9701214"/>
              <a:gd name="connsiteX7" fmla="*/ 652463 w 1134463"/>
              <a:gd name="connsiteY7" fmla="*/ 7348538 h 9701214"/>
              <a:gd name="connsiteX8" fmla="*/ 0 w 1134463"/>
              <a:gd name="connsiteY8" fmla="*/ 6667501 h 9701214"/>
              <a:gd name="connsiteX0" fmla="*/ 676 w 1135139"/>
              <a:gd name="connsiteY0" fmla="*/ 6477001 h 9510714"/>
              <a:gd name="connsiteX1" fmla="*/ 4836 w 1135139"/>
              <a:gd name="connsiteY1" fmla="*/ 0 h 9510714"/>
              <a:gd name="connsiteX2" fmla="*/ 1135139 w 1135139"/>
              <a:gd name="connsiteY2" fmla="*/ 12697 h 9510714"/>
              <a:gd name="connsiteX3" fmla="*/ 1109736 w 1135139"/>
              <a:gd name="connsiteY3" fmla="*/ 7205663 h 9510714"/>
              <a:gd name="connsiteX4" fmla="*/ 1100211 w 1135139"/>
              <a:gd name="connsiteY4" fmla="*/ 9510714 h 9510714"/>
              <a:gd name="connsiteX5" fmla="*/ 9603 w 1135139"/>
              <a:gd name="connsiteY5" fmla="*/ 9501195 h 9510714"/>
              <a:gd name="connsiteX6" fmla="*/ 24488 w 1135139"/>
              <a:gd name="connsiteY6" fmla="*/ 7948613 h 9510714"/>
              <a:gd name="connsiteX7" fmla="*/ 653139 w 1135139"/>
              <a:gd name="connsiteY7" fmla="*/ 7158038 h 9510714"/>
              <a:gd name="connsiteX8" fmla="*/ 676 w 1135139"/>
              <a:gd name="connsiteY8" fmla="*/ 6477001 h 9510714"/>
              <a:gd name="connsiteX0" fmla="*/ 9899 w 1144362"/>
              <a:gd name="connsiteY0" fmla="*/ 6477001 h 9510714"/>
              <a:gd name="connsiteX1" fmla="*/ 14059 w 1144362"/>
              <a:gd name="connsiteY1" fmla="*/ 0 h 9510714"/>
              <a:gd name="connsiteX2" fmla="*/ 1144362 w 1144362"/>
              <a:gd name="connsiteY2" fmla="*/ 12697 h 9510714"/>
              <a:gd name="connsiteX3" fmla="*/ 1118959 w 1144362"/>
              <a:gd name="connsiteY3" fmla="*/ 7205663 h 9510714"/>
              <a:gd name="connsiteX4" fmla="*/ 1109434 w 1144362"/>
              <a:gd name="connsiteY4" fmla="*/ 9510714 h 9510714"/>
              <a:gd name="connsiteX5" fmla="*/ 18826 w 1144362"/>
              <a:gd name="connsiteY5" fmla="*/ 9501195 h 9510714"/>
              <a:gd name="connsiteX6" fmla="*/ 33711 w 1144362"/>
              <a:gd name="connsiteY6" fmla="*/ 7948613 h 9510714"/>
              <a:gd name="connsiteX7" fmla="*/ 662362 w 1144362"/>
              <a:gd name="connsiteY7" fmla="*/ 7158038 h 9510714"/>
              <a:gd name="connsiteX8" fmla="*/ 9899 w 1144362"/>
              <a:gd name="connsiteY8" fmla="*/ 6477001 h 9510714"/>
              <a:gd name="connsiteX0" fmla="*/ 5347 w 1139810"/>
              <a:gd name="connsiteY0" fmla="*/ 6477001 h 9510714"/>
              <a:gd name="connsiteX1" fmla="*/ 9507 w 1139810"/>
              <a:gd name="connsiteY1" fmla="*/ 0 h 9510714"/>
              <a:gd name="connsiteX2" fmla="*/ 1139810 w 1139810"/>
              <a:gd name="connsiteY2" fmla="*/ 12697 h 9510714"/>
              <a:gd name="connsiteX3" fmla="*/ 1114407 w 1139810"/>
              <a:gd name="connsiteY3" fmla="*/ 7205663 h 9510714"/>
              <a:gd name="connsiteX4" fmla="*/ 1104882 w 1139810"/>
              <a:gd name="connsiteY4" fmla="*/ 9510714 h 9510714"/>
              <a:gd name="connsiteX5" fmla="*/ 14274 w 1139810"/>
              <a:gd name="connsiteY5" fmla="*/ 9501195 h 9510714"/>
              <a:gd name="connsiteX6" fmla="*/ 29159 w 1139810"/>
              <a:gd name="connsiteY6" fmla="*/ 7948613 h 9510714"/>
              <a:gd name="connsiteX7" fmla="*/ 657810 w 1139810"/>
              <a:gd name="connsiteY7" fmla="*/ 7158038 h 9510714"/>
              <a:gd name="connsiteX8" fmla="*/ 5347 w 1139810"/>
              <a:gd name="connsiteY8" fmla="*/ 6477001 h 951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9810" h="9510714">
                <a:moveTo>
                  <a:pt x="5347" y="6477001"/>
                </a:moveTo>
                <a:cubicBezTo>
                  <a:pt x="-3851" y="4357688"/>
                  <a:pt x="-345" y="3155950"/>
                  <a:pt x="9507" y="0"/>
                </a:cubicBezTo>
                <a:lnTo>
                  <a:pt x="1139810" y="12697"/>
                </a:lnTo>
                <a:cubicBezTo>
                  <a:pt x="1131342" y="2410352"/>
                  <a:pt x="1122875" y="4808008"/>
                  <a:pt x="1114407" y="7205663"/>
                </a:cubicBezTo>
                <a:lnTo>
                  <a:pt x="1104882" y="9510714"/>
                </a:lnTo>
                <a:lnTo>
                  <a:pt x="14274" y="9501195"/>
                </a:lnTo>
                <a:lnTo>
                  <a:pt x="29159" y="7948613"/>
                </a:lnTo>
                <a:lnTo>
                  <a:pt x="657810" y="7158038"/>
                </a:lnTo>
                <a:lnTo>
                  <a:pt x="5347" y="64770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1">
              <a:solidFill>
                <a:schemeClr val="tx1"/>
              </a:solidFill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C204AB28-87A8-38A8-A794-76A12D4C20E4}"/>
              </a:ext>
            </a:extLst>
          </p:cNvPr>
          <p:cNvSpPr txBox="1"/>
          <p:nvPr/>
        </p:nvSpPr>
        <p:spPr>
          <a:xfrm>
            <a:off x="9680158" y="7286747"/>
            <a:ext cx="3040322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800" noProof="1">
                <a:solidFill>
                  <a:srgbClr val="00592A"/>
                </a:solidFill>
                <a:latin typeface="WATstyle" panose="020F0502020204030203" pitchFamily="34" charset="-18"/>
              </a:rPr>
              <a:t>Aplikuj</a:t>
            </a:r>
            <a:endParaRPr lang="pl-PL" sz="4800" noProof="1">
              <a:solidFill>
                <a:srgbClr val="00592A"/>
              </a:solidFill>
              <a:latin typeface="WATstyle" panose="020F0502020204030203" pitchFamily="34" charset="-18"/>
            </a:endParaRPr>
          </a:p>
          <a:p>
            <a:r>
              <a:rPr lang="pl-PL" sz="4800" b="1" noProof="1">
                <a:solidFill>
                  <a:srgbClr val="00592A"/>
                </a:solidFill>
                <a:latin typeface="WATstyle Black" panose="020F0A02020204030203" pitchFamily="34" charset="-18"/>
              </a:rPr>
              <a:t>na studia </a:t>
            </a:r>
          </a:p>
          <a:p>
            <a:r>
              <a:rPr lang="pl-PL" sz="4800" b="1" noProof="1">
                <a:solidFill>
                  <a:srgbClr val="00592A"/>
                </a:solidFill>
                <a:latin typeface="WATstyle Black" panose="020F0A02020204030203" pitchFamily="34" charset="-18"/>
              </a:rPr>
              <a:t>cywilne</a:t>
            </a:r>
            <a:endParaRPr lang="pl-PL" sz="4000" noProof="1">
              <a:solidFill>
                <a:srgbClr val="00592A"/>
              </a:solidFill>
              <a:latin typeface="WATstyle Black" panose="020F0A02020204030203" pitchFamily="34" charset="-18"/>
            </a:endParaRP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7DB00DF7-BEAB-5FFE-958B-735492B8F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23756" y="6000779"/>
            <a:ext cx="2350171" cy="235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94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6330325" y="9814411"/>
            <a:ext cx="1818175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60"/>
              </a:lnSpc>
            </a:pPr>
            <a:r>
              <a:rPr lang="pl-PL" sz="2145" noProof="1">
                <a:solidFill>
                  <a:srgbClr val="1B1A1A"/>
                </a:solidFill>
                <a:latin typeface="WATstyle" panose="020F0502020204030203" pitchFamily="34" charset="-18"/>
              </a:rPr>
              <a:t>WAT.EDU.PL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9626245"/>
            <a:ext cx="18288000" cy="660755"/>
            <a:chOff x="0" y="0"/>
            <a:chExt cx="24384000" cy="881007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4384000" cy="881007"/>
              <a:chOff x="0" y="0"/>
              <a:chExt cx="6186311" cy="22351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186311" cy="223515"/>
              </a:xfrm>
              <a:custGeom>
                <a:avLst/>
                <a:gdLst/>
                <a:ahLst/>
                <a:cxnLst/>
                <a:rect l="l" t="t" r="r" b="b"/>
                <a:pathLst>
                  <a:path w="6186311" h="223515">
                    <a:moveTo>
                      <a:pt x="0" y="0"/>
                    </a:moveTo>
                    <a:lnTo>
                      <a:pt x="6186311" y="0"/>
                    </a:lnTo>
                    <a:lnTo>
                      <a:pt x="6186311" y="223515"/>
                    </a:lnTo>
                    <a:lnTo>
                      <a:pt x="0" y="223515"/>
                    </a:lnTo>
                    <a:close/>
                  </a:path>
                </a:pathLst>
              </a:custGeom>
              <a:solidFill>
                <a:srgbClr val="F9FCFF"/>
              </a:solidFill>
            </p:spPr>
            <p:txBody>
              <a:bodyPr/>
              <a:lstStyle/>
              <a:p>
                <a:endParaRPr lang="pl-PL" noProof="1">
                  <a:latin typeface="WATstyle" panose="020F0502020204030203" pitchFamily="34" charset="-18"/>
                </a:endParaRP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328449" y="83061"/>
              <a:ext cx="549087" cy="714886"/>
            </a:xfrm>
            <a:custGeom>
              <a:avLst/>
              <a:gdLst/>
              <a:ahLst/>
              <a:cxnLst/>
              <a:rect l="l" t="t" r="r" b="b"/>
              <a:pathLst>
                <a:path w="549087" h="714886">
                  <a:moveTo>
                    <a:pt x="0" y="0"/>
                  </a:moveTo>
                  <a:lnTo>
                    <a:pt x="549086" y="0"/>
                  </a:lnTo>
                  <a:lnTo>
                    <a:pt x="549086" y="714885"/>
                  </a:lnTo>
                  <a:lnTo>
                    <a:pt x="0" y="71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6887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WOJSKOWA AKADEMIA TECHNICZNA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30009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#WIEDZA #AMBICJA #TECHNOLOGIA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1631318" y="244538"/>
              <a:ext cx="2424233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WAT.EDU.PL</a:t>
              </a:r>
            </a:p>
          </p:txBody>
        </p:sp>
      </p:grpSp>
      <p:sp>
        <p:nvSpPr>
          <p:cNvPr id="18" name="TextBox 5"/>
          <p:cNvSpPr txBox="1"/>
          <p:nvPr/>
        </p:nvSpPr>
        <p:spPr>
          <a:xfrm>
            <a:off x="1066800" y="1935303"/>
            <a:ext cx="611152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54013" indent="-354013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442913" algn="l"/>
              </a:tabLst>
            </a:pPr>
            <a:r>
              <a:rPr lang="pl-PL" sz="3600" noProof="1">
                <a:latin typeface="WATstyle" panose="020F0502020204030203" pitchFamily="34" charset="-18"/>
              </a:rPr>
              <a:t>Nowoczesne sale ćwiczeniowe i wykładowe</a:t>
            </a:r>
          </a:p>
          <a:p>
            <a:pPr marL="354013" indent="-354013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442913" algn="l"/>
              </a:tabLst>
            </a:pPr>
            <a:r>
              <a:rPr lang="pl-PL" sz="3600" noProof="1">
                <a:latin typeface="WATstyle" panose="020F0502020204030203" pitchFamily="34" charset="-18"/>
              </a:rPr>
              <a:t>Innowacyjne laboratoria</a:t>
            </a:r>
          </a:p>
          <a:p>
            <a:pPr marL="354013" indent="-354013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442913" algn="l"/>
              </a:tabLst>
            </a:pPr>
            <a:r>
              <a:rPr lang="pl-PL" sz="3600" noProof="1">
                <a:latin typeface="WATstyle" panose="020F0502020204030203" pitchFamily="34" charset="-18"/>
              </a:rPr>
              <a:t>Obiekty sportowe </a:t>
            </a:r>
          </a:p>
          <a:p>
            <a:pPr marL="354013" indent="-354013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442913" algn="l"/>
              </a:tabLst>
            </a:pPr>
            <a:r>
              <a:rPr lang="pl-PL" sz="3600" noProof="1">
                <a:latin typeface="WATstyle" panose="020F0502020204030203" pitchFamily="34" charset="-18"/>
              </a:rPr>
              <a:t>Akademiki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457FF65-F3A9-B85C-DCB1-9CEF6574B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6958190"/>
            <a:ext cx="2176611" cy="216283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C6649E93-B7F6-8DC6-DCC9-F5D86CC81BAC}"/>
              </a:ext>
            </a:extLst>
          </p:cNvPr>
          <p:cNvSpPr txBox="1"/>
          <p:nvPr/>
        </p:nvSpPr>
        <p:spPr>
          <a:xfrm>
            <a:off x="658152" y="7001690"/>
            <a:ext cx="3643972" cy="1881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pl-PL" sz="6000" b="1" noProof="1">
                <a:latin typeface="WATstyle" panose="020F0502020204030203" pitchFamily="34" charset="-18"/>
              </a:rPr>
              <a:t>Spacer </a:t>
            </a:r>
            <a:br>
              <a:rPr lang="pl-PL" sz="6000" b="1" noProof="1">
                <a:latin typeface="WATstyle" panose="020F0502020204030203" pitchFamily="34" charset="-18"/>
              </a:rPr>
            </a:br>
            <a:r>
              <a:rPr lang="pl-PL" sz="6000" b="1" noProof="1">
                <a:latin typeface="WATstyle" panose="020F0502020204030203" pitchFamily="34" charset="-18"/>
              </a:rPr>
              <a:t>wirtualny</a:t>
            </a:r>
          </a:p>
        </p:txBody>
      </p:sp>
      <p:pic>
        <p:nvPicPr>
          <p:cNvPr id="4" name="Obraz 3" descr="Obraz zawierający Sprawność fizyczna, osoba, obuwie, ubra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D26D761-FC55-9E28-B204-3A232CE437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6"/>
          <a:stretch/>
        </p:blipFill>
        <p:spPr>
          <a:xfrm>
            <a:off x="13406612" y="-32077"/>
            <a:ext cx="4881388" cy="288228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1" name="Obraz 20" descr="Obraz zawierający sport, basen, pływanie, Centrum wypoczynkow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DF7CFDD-7049-343F-B2D1-3E5B9C48CC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" r="4760" b="111"/>
          <a:stretch/>
        </p:blipFill>
        <p:spPr>
          <a:xfrm>
            <a:off x="13405450" y="2826538"/>
            <a:ext cx="4881387" cy="381012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3" name="Obraz 22" descr="Obraz zawierający sport, trawa, osoba, na wolnym powietrz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9BC8058-CFF4-C298-5D2D-800BD1F21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r="4800"/>
          <a:stretch/>
        </p:blipFill>
        <p:spPr>
          <a:xfrm>
            <a:off x="13409832" y="6640965"/>
            <a:ext cx="4874946" cy="298743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7" name="Obraz 26" descr="Obraz zawierający na wolnym powietrzu, chmura, niebo, traw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C6D6360-B1EB-9EC1-711A-2DDAD13738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4" r="13107" b="4999"/>
          <a:stretch/>
        </p:blipFill>
        <p:spPr>
          <a:xfrm>
            <a:off x="8376935" y="-32077"/>
            <a:ext cx="5027352" cy="285431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5" name="Obraz 24" descr="Obraz zawierający na wolnym powietrzu, żagiel, Sporty lotnicze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1FC7A1C-86E9-089D-BACB-6A452B83F0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4" r="13029" b="1263"/>
          <a:stretch/>
        </p:blipFill>
        <p:spPr>
          <a:xfrm>
            <a:off x="8376938" y="2822234"/>
            <a:ext cx="5029674" cy="381442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9" name="Obraz 28" descr="Obraz zawierający boks, osoba, sport, ubra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FD2CDA4-8F8A-6F53-5937-BC62DA4DC0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3" t="-66" r="3763" b="8271"/>
          <a:stretch/>
        </p:blipFill>
        <p:spPr>
          <a:xfrm>
            <a:off x="8378994" y="6638814"/>
            <a:ext cx="5029675" cy="298743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30" name="Prostokąt 29">
            <a:extLst>
              <a:ext uri="{FF2B5EF4-FFF2-40B4-BE49-F238E27FC236}">
                <a16:creationId xmlns:a16="http://schemas.microsoft.com/office/drawing/2014/main" id="{B776C3EA-7569-0777-AB91-4573D9A2189A}"/>
              </a:ext>
            </a:extLst>
          </p:cNvPr>
          <p:cNvSpPr/>
          <p:nvPr/>
        </p:nvSpPr>
        <p:spPr>
          <a:xfrm>
            <a:off x="0" y="465121"/>
            <a:ext cx="7315200" cy="1369817"/>
          </a:xfrm>
          <a:prstGeom prst="rect">
            <a:avLst/>
          </a:prstGeom>
          <a:solidFill>
            <a:srgbClr val="0059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1">
              <a:solidFill>
                <a:srgbClr val="00592A"/>
              </a:solidFill>
            </a:endParaRPr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4BD97D47-5822-53E2-6082-D08AB66F827C}"/>
              </a:ext>
            </a:extLst>
          </p:cNvPr>
          <p:cNvSpPr txBox="1"/>
          <p:nvPr/>
        </p:nvSpPr>
        <p:spPr>
          <a:xfrm>
            <a:off x="430908" y="634789"/>
            <a:ext cx="7853498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pl-PL" sz="6600" b="1" noProof="1">
                <a:solidFill>
                  <a:schemeClr val="bg1"/>
                </a:solidFill>
                <a:latin typeface="WATstyle" panose="020F0502020204030203" pitchFamily="34" charset="-18"/>
              </a:rPr>
              <a:t>Własny kampus</a:t>
            </a:r>
          </a:p>
        </p:txBody>
      </p:sp>
    </p:spTree>
    <p:extLst>
      <p:ext uri="{BB962C8B-B14F-4D97-AF65-F5344CB8AC3E}">
        <p14:creationId xmlns:p14="http://schemas.microsoft.com/office/powerpoint/2010/main" val="206722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ED57170A-78C8-2A38-D478-EB330F488291}"/>
              </a:ext>
            </a:extLst>
          </p:cNvPr>
          <p:cNvSpPr/>
          <p:nvPr/>
        </p:nvSpPr>
        <p:spPr>
          <a:xfrm>
            <a:off x="0" y="465121"/>
            <a:ext cx="7315200" cy="1369817"/>
          </a:xfrm>
          <a:prstGeom prst="rect">
            <a:avLst/>
          </a:prstGeom>
          <a:solidFill>
            <a:srgbClr val="0059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1">
              <a:solidFill>
                <a:srgbClr val="00592A"/>
              </a:solidFill>
            </a:endParaRP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0CA674B0-F313-C808-0BD6-F75B77A360A9}"/>
              </a:ext>
            </a:extLst>
          </p:cNvPr>
          <p:cNvSpPr txBox="1"/>
          <p:nvPr/>
        </p:nvSpPr>
        <p:spPr>
          <a:xfrm>
            <a:off x="430908" y="634789"/>
            <a:ext cx="7853498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pl-PL" sz="6600" b="1" noProof="1">
                <a:solidFill>
                  <a:schemeClr val="bg1"/>
                </a:solidFill>
                <a:latin typeface="WATstyle" panose="020F0502020204030203" pitchFamily="34" charset="-18"/>
              </a:rPr>
              <a:t>Własny kampus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6572909" y="8991875"/>
            <a:ext cx="686391" cy="266425"/>
            <a:chOff x="0" y="0"/>
            <a:chExt cx="1105903" cy="429260"/>
          </a:xfrm>
        </p:grpSpPr>
        <p:sp>
          <p:nvSpPr>
            <p:cNvPr id="7" name="Freeform 7"/>
            <p:cNvSpPr/>
            <p:nvPr/>
          </p:nvSpPr>
          <p:spPr>
            <a:xfrm>
              <a:off x="0" y="-5080"/>
              <a:ext cx="1105903" cy="434340"/>
            </a:xfrm>
            <a:custGeom>
              <a:avLst/>
              <a:gdLst/>
              <a:ahLst/>
              <a:cxnLst/>
              <a:rect l="l" t="t" r="r" b="b"/>
              <a:pathLst>
                <a:path w="1105903" h="434340">
                  <a:moveTo>
                    <a:pt x="1088123" y="187960"/>
                  </a:moveTo>
                  <a:lnTo>
                    <a:pt x="826503" y="11430"/>
                  </a:lnTo>
                  <a:cubicBezTo>
                    <a:pt x="808723" y="0"/>
                    <a:pt x="785863" y="3810"/>
                    <a:pt x="773163" y="21590"/>
                  </a:cubicBezTo>
                  <a:cubicBezTo>
                    <a:pt x="761733" y="39370"/>
                    <a:pt x="765543" y="62230"/>
                    <a:pt x="783323" y="74930"/>
                  </a:cubicBezTo>
                  <a:lnTo>
                    <a:pt x="942073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942073" y="257810"/>
                  </a:lnTo>
                  <a:lnTo>
                    <a:pt x="783323" y="364490"/>
                  </a:lnTo>
                  <a:cubicBezTo>
                    <a:pt x="765543" y="375920"/>
                    <a:pt x="761733" y="400050"/>
                    <a:pt x="773163" y="417830"/>
                  </a:cubicBezTo>
                  <a:cubicBezTo>
                    <a:pt x="780783" y="429260"/>
                    <a:pt x="792213" y="434340"/>
                    <a:pt x="804913" y="434340"/>
                  </a:cubicBezTo>
                  <a:cubicBezTo>
                    <a:pt x="812533" y="434340"/>
                    <a:pt x="820153" y="431800"/>
                    <a:pt x="826503" y="427990"/>
                  </a:cubicBezTo>
                  <a:lnTo>
                    <a:pt x="1089393" y="251460"/>
                  </a:lnTo>
                  <a:cubicBezTo>
                    <a:pt x="1099553" y="243840"/>
                    <a:pt x="1105903" y="232410"/>
                    <a:pt x="1105903" y="219710"/>
                  </a:cubicBezTo>
                  <a:cubicBezTo>
                    <a:pt x="1105903" y="207010"/>
                    <a:pt x="1099553" y="195580"/>
                    <a:pt x="1088123" y="187960"/>
                  </a:cubicBezTo>
                  <a:close/>
                </a:path>
              </a:pathLst>
            </a:custGeom>
            <a:solidFill>
              <a:srgbClr val="1B1A1A"/>
            </a:solid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330325" y="9814411"/>
            <a:ext cx="1818175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60"/>
              </a:lnSpc>
            </a:pPr>
            <a:r>
              <a:rPr lang="pl-PL" sz="2145" noProof="1">
                <a:solidFill>
                  <a:srgbClr val="1B1A1A"/>
                </a:solidFill>
                <a:latin typeface="WATstyle" panose="020F0502020204030203" pitchFamily="34" charset="-18"/>
              </a:rPr>
              <a:t>WAT.EDU.PL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9626245"/>
            <a:ext cx="18288000" cy="660755"/>
            <a:chOff x="0" y="0"/>
            <a:chExt cx="24384000" cy="881007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4384000" cy="881007"/>
              <a:chOff x="0" y="0"/>
              <a:chExt cx="6186311" cy="22351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186311" cy="223515"/>
              </a:xfrm>
              <a:custGeom>
                <a:avLst/>
                <a:gdLst/>
                <a:ahLst/>
                <a:cxnLst/>
                <a:rect l="l" t="t" r="r" b="b"/>
                <a:pathLst>
                  <a:path w="6186311" h="223515">
                    <a:moveTo>
                      <a:pt x="0" y="0"/>
                    </a:moveTo>
                    <a:lnTo>
                      <a:pt x="6186311" y="0"/>
                    </a:lnTo>
                    <a:lnTo>
                      <a:pt x="6186311" y="223515"/>
                    </a:lnTo>
                    <a:lnTo>
                      <a:pt x="0" y="223515"/>
                    </a:lnTo>
                    <a:close/>
                  </a:path>
                </a:pathLst>
              </a:custGeom>
              <a:solidFill>
                <a:srgbClr val="F9FCFF"/>
              </a:solidFill>
            </p:spPr>
            <p:txBody>
              <a:bodyPr/>
              <a:lstStyle/>
              <a:p>
                <a:endParaRPr lang="pl-PL" noProof="1">
                  <a:latin typeface="WATstyle" panose="020F0502020204030203" pitchFamily="34" charset="-18"/>
                </a:endParaRP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328449" y="83061"/>
              <a:ext cx="549087" cy="714886"/>
            </a:xfrm>
            <a:custGeom>
              <a:avLst/>
              <a:gdLst/>
              <a:ahLst/>
              <a:cxnLst/>
              <a:rect l="l" t="t" r="r" b="b"/>
              <a:pathLst>
                <a:path w="549087" h="714886">
                  <a:moveTo>
                    <a:pt x="0" y="0"/>
                  </a:moveTo>
                  <a:lnTo>
                    <a:pt x="549086" y="0"/>
                  </a:lnTo>
                  <a:lnTo>
                    <a:pt x="549086" y="714885"/>
                  </a:lnTo>
                  <a:lnTo>
                    <a:pt x="0" y="71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6887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WOJSKOWA AKADEMIA TECHNICZNA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30009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#WIEDZA #AMBICJA #TECHNOLOGIA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1631318" y="244538"/>
              <a:ext cx="2424233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WAT.EDU.PL</a:t>
              </a:r>
            </a:p>
          </p:txBody>
        </p:sp>
      </p:grpSp>
      <p:sp>
        <p:nvSpPr>
          <p:cNvPr id="18" name="TextBox 5"/>
          <p:cNvSpPr txBox="1"/>
          <p:nvPr/>
        </p:nvSpPr>
        <p:spPr>
          <a:xfrm>
            <a:off x="1066800" y="1935303"/>
            <a:ext cx="611152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54013" indent="-354013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442913" algn="l"/>
              </a:tabLst>
            </a:pPr>
            <a:r>
              <a:rPr lang="pl-PL" sz="3600" noProof="1">
                <a:latin typeface="WATstyle" panose="020F0502020204030203" pitchFamily="34" charset="-18"/>
              </a:rPr>
              <a:t>Nowoczesne sale ćwiczeniowe i wykładowe</a:t>
            </a:r>
          </a:p>
          <a:p>
            <a:pPr marL="354013" indent="-354013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442913" algn="l"/>
              </a:tabLst>
            </a:pPr>
            <a:r>
              <a:rPr lang="pl-PL" sz="3600" noProof="1">
                <a:latin typeface="WATstyle" panose="020F0502020204030203" pitchFamily="34" charset="-18"/>
              </a:rPr>
              <a:t>Innowacyjne laboratoria</a:t>
            </a:r>
          </a:p>
          <a:p>
            <a:pPr marL="354013" indent="-354013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442913" algn="l"/>
              </a:tabLst>
            </a:pPr>
            <a:r>
              <a:rPr lang="pl-PL" sz="3600" noProof="1">
                <a:latin typeface="WATstyle" panose="020F0502020204030203" pitchFamily="34" charset="-18"/>
              </a:rPr>
              <a:t>Obiekty sportowe </a:t>
            </a:r>
          </a:p>
          <a:p>
            <a:pPr marL="354013" indent="-354013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442913" algn="l"/>
              </a:tabLst>
            </a:pPr>
            <a:r>
              <a:rPr lang="pl-PL" sz="3600" noProof="1">
                <a:latin typeface="WATstyle" panose="020F0502020204030203" pitchFamily="34" charset="-18"/>
              </a:rPr>
              <a:t>Akademiki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457FF65-F3A9-B85C-DCB1-9CEF6574B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6958190"/>
            <a:ext cx="2176611" cy="216283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C6649E93-B7F6-8DC6-DCC9-F5D86CC81BAC}"/>
              </a:ext>
            </a:extLst>
          </p:cNvPr>
          <p:cNvSpPr txBox="1"/>
          <p:nvPr/>
        </p:nvSpPr>
        <p:spPr>
          <a:xfrm>
            <a:off x="658152" y="7001690"/>
            <a:ext cx="3643972" cy="1881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pl-PL" sz="6000" b="1" noProof="1">
                <a:latin typeface="WATstyle" panose="020F0502020204030203" pitchFamily="34" charset="-18"/>
              </a:rPr>
              <a:t>Spacer </a:t>
            </a:r>
            <a:br>
              <a:rPr lang="pl-PL" sz="6000" b="1" noProof="1">
                <a:latin typeface="WATstyle" panose="020F0502020204030203" pitchFamily="34" charset="-18"/>
              </a:rPr>
            </a:br>
            <a:r>
              <a:rPr lang="pl-PL" sz="6000" b="1" noProof="1">
                <a:latin typeface="WATstyle" panose="020F0502020204030203" pitchFamily="34" charset="-18"/>
              </a:rPr>
              <a:t>wirtualny</a:t>
            </a:r>
          </a:p>
        </p:txBody>
      </p:sp>
      <p:pic>
        <p:nvPicPr>
          <p:cNvPr id="17" name="Obraz 16" descr="Obraz zawierający osoba, ubrania, w pomieszczeniu, ścia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38709C1-0ABA-2FA6-37B5-F166D176DA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" b="1"/>
          <a:stretch/>
        </p:blipFill>
        <p:spPr>
          <a:xfrm>
            <a:off x="13281424" y="6298416"/>
            <a:ext cx="5006576" cy="332885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1" name="Obraz 20" descr="Obraz zawierający osoba, ubrania, ściana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A67FA71-E91C-8F5B-53E0-E5E3C12770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788" y="2964523"/>
            <a:ext cx="4998212" cy="33338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3" name="Obraz 22" descr="Obraz zawierający osoba, ubrania, człowiek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D0AA516-3705-147C-0D77-D9F19FA8E1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5"/>
          <a:stretch/>
        </p:blipFill>
        <p:spPr>
          <a:xfrm>
            <a:off x="13289787" y="0"/>
            <a:ext cx="4998213" cy="296021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6" name="Obraz 25" descr="Obraz zawierający wewnątrz, osoba, urządzenie, bałagan&#10;&#10;Opis wygenerowany automatycznie">
            <a:extLst>
              <a:ext uri="{FF2B5EF4-FFF2-40B4-BE49-F238E27FC236}">
                <a16:creationId xmlns:a16="http://schemas.microsoft.com/office/drawing/2014/main" id="{5DDC7C9A-9FB0-C0BB-E5B5-75EBEDA633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5" r="11513" b="16537"/>
          <a:stretch/>
        </p:blipFill>
        <p:spPr>
          <a:xfrm>
            <a:off x="8031102" y="0"/>
            <a:ext cx="5250322" cy="426219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7" name="Obraz 26" descr="Obraz zawierający osoba, ubrania, sport, ścia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9A30249-04D6-DF1E-7CE2-CB35868F60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20888"/>
          <a:stretch/>
        </p:blipFill>
        <p:spPr>
          <a:xfrm>
            <a:off x="8032624" y="4262199"/>
            <a:ext cx="5248800" cy="535815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35351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10395245" y="0"/>
            <a:ext cx="7892755" cy="5052136"/>
          </a:xfrm>
          <a:custGeom>
            <a:avLst/>
            <a:gdLst/>
            <a:ahLst/>
            <a:cxnLst/>
            <a:rect l="l" t="t" r="r" b="b"/>
            <a:pathLst>
              <a:path w="9313473" h="6044261">
                <a:moveTo>
                  <a:pt x="0" y="0"/>
                </a:moveTo>
                <a:lnTo>
                  <a:pt x="9313473" y="0"/>
                </a:lnTo>
                <a:lnTo>
                  <a:pt x="9313473" y="6044261"/>
                </a:lnTo>
                <a:lnTo>
                  <a:pt x="0" y="60442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7" t="-3899" r="-1853" b="-2900"/>
            </a:stretch>
          </a:blipFill>
        </p:spPr>
        <p:txBody>
          <a:bodyPr/>
          <a:lstStyle/>
          <a:p>
            <a:endParaRPr lang="pl-PL" noProof="1">
              <a:latin typeface="WATstyle" panose="020F0502020204030203" pitchFamily="34" charset="-18"/>
            </a:endParaRPr>
          </a:p>
        </p:txBody>
      </p:sp>
      <p:sp>
        <p:nvSpPr>
          <p:cNvPr id="23" name="Freeform 6"/>
          <p:cNvSpPr/>
          <p:nvPr/>
        </p:nvSpPr>
        <p:spPr>
          <a:xfrm>
            <a:off x="10395245" y="4665811"/>
            <a:ext cx="7892755" cy="5052136"/>
          </a:xfrm>
          <a:custGeom>
            <a:avLst/>
            <a:gdLst/>
            <a:ahLst/>
            <a:cxnLst/>
            <a:rect l="l" t="t" r="r" b="b"/>
            <a:pathLst>
              <a:path w="9623082" h="6044261">
                <a:moveTo>
                  <a:pt x="0" y="0"/>
                </a:moveTo>
                <a:lnTo>
                  <a:pt x="9623082" y="0"/>
                </a:lnTo>
                <a:lnTo>
                  <a:pt x="9623082" y="6044261"/>
                </a:lnTo>
                <a:lnTo>
                  <a:pt x="0" y="60442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581" t="-4573" b="-23135"/>
            </a:stretch>
          </a:blipFill>
        </p:spPr>
        <p:txBody>
          <a:bodyPr/>
          <a:lstStyle/>
          <a:p>
            <a:endParaRPr lang="pl-PL" noProof="1">
              <a:latin typeface="WATstyle" panose="020F0502020204030203" pitchFamily="34" charset="-18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83375" y="3623362"/>
            <a:ext cx="11247534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7099" lvl="1" indent="-403549">
              <a:lnSpc>
                <a:spcPts val="5607"/>
              </a:lnSpc>
              <a:buFont typeface="Arial"/>
              <a:buChar char="•"/>
            </a:pPr>
            <a:r>
              <a:rPr lang="pl-PL" sz="3600" noProof="1">
                <a:latin typeface="WATstyle" panose="020F0502020204030203" pitchFamily="34" charset="-18"/>
              </a:rPr>
              <a:t>unikalne kierunki studiów</a:t>
            </a:r>
          </a:p>
          <a:p>
            <a:pPr marL="807099" lvl="1" indent="-403549">
              <a:lnSpc>
                <a:spcPts val="5607"/>
              </a:lnSpc>
              <a:buFont typeface="Arial"/>
              <a:buChar char="•"/>
            </a:pPr>
            <a:r>
              <a:rPr lang="pl-PL" sz="3600" noProof="1">
                <a:latin typeface="WATstyle" panose="020F0502020204030203" pitchFamily="34" charset="-18"/>
              </a:rPr>
              <a:t>nowoczesna baza naukowa</a:t>
            </a:r>
          </a:p>
          <a:p>
            <a:pPr marL="807099" lvl="1" indent="-403549">
              <a:lnSpc>
                <a:spcPts val="5607"/>
              </a:lnSpc>
              <a:buFont typeface="Arial"/>
              <a:buChar char="•"/>
            </a:pPr>
            <a:r>
              <a:rPr lang="pl-PL" sz="3600" noProof="1">
                <a:latin typeface="WATstyle" panose="020F0502020204030203" pitchFamily="34" charset="-18"/>
              </a:rPr>
              <a:t>dodatkowe aktywności</a:t>
            </a:r>
          </a:p>
          <a:p>
            <a:pPr marL="807099" lvl="1" indent="-403549">
              <a:lnSpc>
                <a:spcPts val="5607"/>
              </a:lnSpc>
              <a:buFont typeface="Arial"/>
              <a:buChar char="•"/>
            </a:pPr>
            <a:r>
              <a:rPr lang="pl-PL" sz="3600" noProof="1">
                <a:latin typeface="WATstyle" panose="020F0502020204030203" pitchFamily="34" charset="-18"/>
              </a:rPr>
              <a:t>międzynarodowa wymiana studentów</a:t>
            </a:r>
          </a:p>
          <a:p>
            <a:pPr marL="807099" lvl="1" indent="-403549">
              <a:lnSpc>
                <a:spcPts val="5607"/>
              </a:lnSpc>
              <a:buFont typeface="Arial"/>
              <a:buChar char="•"/>
            </a:pPr>
            <a:r>
              <a:rPr lang="pl-PL" sz="3600" noProof="1">
                <a:latin typeface="WATstyle" panose="020F0502020204030203" pitchFamily="34" charset="-18"/>
              </a:rPr>
              <a:t>jeden kampus</a:t>
            </a:r>
          </a:p>
          <a:p>
            <a:pPr marL="807099" lvl="1" indent="-403549">
              <a:lnSpc>
                <a:spcPts val="5607"/>
              </a:lnSpc>
              <a:buFont typeface="Arial"/>
              <a:buChar char="•"/>
            </a:pPr>
            <a:r>
              <a:rPr lang="pl-PL" sz="3600" noProof="1">
                <a:latin typeface="WATstyle" panose="020F0502020204030203" pitchFamily="34" charset="-18"/>
              </a:rPr>
              <a:t>obiekty sportowe</a:t>
            </a:r>
          </a:p>
        </p:txBody>
      </p:sp>
      <p:grpSp>
        <p:nvGrpSpPr>
          <p:cNvPr id="2" name="Group 12"/>
          <p:cNvGrpSpPr/>
          <p:nvPr/>
        </p:nvGrpSpPr>
        <p:grpSpPr>
          <a:xfrm>
            <a:off x="0" y="9626245"/>
            <a:ext cx="18288000" cy="660755"/>
            <a:chOff x="0" y="0"/>
            <a:chExt cx="24384000" cy="881007"/>
          </a:xfrm>
        </p:grpSpPr>
        <p:grpSp>
          <p:nvGrpSpPr>
            <p:cNvPr id="5" name="Group 13"/>
            <p:cNvGrpSpPr/>
            <p:nvPr/>
          </p:nvGrpSpPr>
          <p:grpSpPr>
            <a:xfrm>
              <a:off x="0" y="0"/>
              <a:ext cx="24384000" cy="881007"/>
              <a:chOff x="0" y="0"/>
              <a:chExt cx="6186311" cy="223515"/>
            </a:xfrm>
          </p:grpSpPr>
          <p:sp>
            <p:nvSpPr>
              <p:cNvPr id="19" name="Freeform 14"/>
              <p:cNvSpPr/>
              <p:nvPr/>
            </p:nvSpPr>
            <p:spPr>
              <a:xfrm>
                <a:off x="0" y="0"/>
                <a:ext cx="6186311" cy="223515"/>
              </a:xfrm>
              <a:custGeom>
                <a:avLst/>
                <a:gdLst/>
                <a:ahLst/>
                <a:cxnLst/>
                <a:rect l="l" t="t" r="r" b="b"/>
                <a:pathLst>
                  <a:path w="6186311" h="223515">
                    <a:moveTo>
                      <a:pt x="0" y="0"/>
                    </a:moveTo>
                    <a:lnTo>
                      <a:pt x="6186311" y="0"/>
                    </a:lnTo>
                    <a:lnTo>
                      <a:pt x="6186311" y="223515"/>
                    </a:lnTo>
                    <a:lnTo>
                      <a:pt x="0" y="223515"/>
                    </a:lnTo>
                    <a:close/>
                  </a:path>
                </a:pathLst>
              </a:custGeom>
              <a:solidFill>
                <a:srgbClr val="F9FCFF"/>
              </a:solidFill>
            </p:spPr>
            <p:txBody>
              <a:bodyPr/>
              <a:lstStyle/>
              <a:p>
                <a:endParaRPr lang="pl-PL" noProof="1">
                  <a:latin typeface="WATstyle" panose="020F0502020204030203" pitchFamily="34" charset="-18"/>
                </a:endParaRPr>
              </a:p>
            </p:txBody>
          </p:sp>
        </p:grpSp>
        <p:sp>
          <p:nvSpPr>
            <p:cNvPr id="6" name="Freeform 15"/>
            <p:cNvSpPr/>
            <p:nvPr/>
          </p:nvSpPr>
          <p:spPr>
            <a:xfrm>
              <a:off x="328449" y="83061"/>
              <a:ext cx="549087" cy="714886"/>
            </a:xfrm>
            <a:custGeom>
              <a:avLst/>
              <a:gdLst/>
              <a:ahLst/>
              <a:cxnLst/>
              <a:rect l="l" t="t" r="r" b="b"/>
              <a:pathLst>
                <a:path w="549087" h="714886">
                  <a:moveTo>
                    <a:pt x="0" y="0"/>
                  </a:moveTo>
                  <a:lnTo>
                    <a:pt x="549086" y="0"/>
                  </a:lnTo>
                  <a:lnTo>
                    <a:pt x="549086" y="714885"/>
                  </a:lnTo>
                  <a:lnTo>
                    <a:pt x="0" y="71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8" name="TextBox 16"/>
            <p:cNvSpPr txBox="1"/>
            <p:nvPr/>
          </p:nvSpPr>
          <p:spPr>
            <a:xfrm>
              <a:off x="96887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WOJSKOWA AKADEMIA TECHNICZNA</a:t>
              </a:r>
            </a:p>
          </p:txBody>
        </p:sp>
        <p:sp>
          <p:nvSpPr>
            <p:cNvPr id="9" name="TextBox 17"/>
            <p:cNvSpPr txBox="1"/>
            <p:nvPr/>
          </p:nvSpPr>
          <p:spPr>
            <a:xfrm>
              <a:off x="1130009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#WIEDZA #AMBICJA #TECHNOLOGIA</a:t>
              </a:r>
            </a:p>
          </p:txBody>
        </p:sp>
        <p:sp>
          <p:nvSpPr>
            <p:cNvPr id="10" name="TextBox 18"/>
            <p:cNvSpPr txBox="1"/>
            <p:nvPr/>
          </p:nvSpPr>
          <p:spPr>
            <a:xfrm>
              <a:off x="21631318" y="244538"/>
              <a:ext cx="2424233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WAT.EDU.PL</a:t>
              </a:r>
            </a:p>
          </p:txBody>
        </p:sp>
      </p:grpSp>
      <p:sp>
        <p:nvSpPr>
          <p:cNvPr id="7" name="Prostokąt 6">
            <a:extLst>
              <a:ext uri="{FF2B5EF4-FFF2-40B4-BE49-F238E27FC236}">
                <a16:creationId xmlns:a16="http://schemas.microsoft.com/office/drawing/2014/main" id="{200A6F64-92E0-6E23-DEB1-2424BE811FE6}"/>
              </a:ext>
            </a:extLst>
          </p:cNvPr>
          <p:cNvSpPr/>
          <p:nvPr/>
        </p:nvSpPr>
        <p:spPr>
          <a:xfrm>
            <a:off x="0" y="465121"/>
            <a:ext cx="9144000" cy="2468579"/>
          </a:xfrm>
          <a:prstGeom prst="rect">
            <a:avLst/>
          </a:prstGeom>
          <a:solidFill>
            <a:srgbClr val="0059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1">
              <a:solidFill>
                <a:schemeClr val="bg1"/>
              </a:solidFill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4903ADA6-7B42-0E06-D27B-7E5D513C5F5E}"/>
              </a:ext>
            </a:extLst>
          </p:cNvPr>
          <p:cNvSpPr txBox="1"/>
          <p:nvPr/>
        </p:nvSpPr>
        <p:spPr>
          <a:xfrm>
            <a:off x="430907" y="634789"/>
            <a:ext cx="9045175" cy="2144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816"/>
              </a:lnSpc>
            </a:pPr>
            <a:r>
              <a:rPr lang="pl-PL" sz="6600" b="1" noProof="1">
                <a:solidFill>
                  <a:schemeClr val="bg1"/>
                </a:solidFill>
                <a:latin typeface="WATstyle" panose="020F0502020204030203" pitchFamily="34" charset="-18"/>
              </a:rPr>
              <a:t>WAT – idealne miejsce do studiowania!</a:t>
            </a:r>
          </a:p>
        </p:txBody>
      </p:sp>
    </p:spTree>
    <p:extLst>
      <p:ext uri="{BB962C8B-B14F-4D97-AF65-F5344CB8AC3E}">
        <p14:creationId xmlns:p14="http://schemas.microsoft.com/office/powerpoint/2010/main" val="2634875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id="{EEFFB136-EBE5-3DFF-6D57-2A7729123AF0}"/>
              </a:ext>
            </a:extLst>
          </p:cNvPr>
          <p:cNvSpPr/>
          <p:nvPr/>
        </p:nvSpPr>
        <p:spPr>
          <a:xfrm>
            <a:off x="0" y="3777310"/>
            <a:ext cx="8145616" cy="1369817"/>
          </a:xfrm>
          <a:prstGeom prst="rect">
            <a:avLst/>
          </a:prstGeom>
          <a:solidFill>
            <a:srgbClr val="D61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1">
              <a:solidFill>
                <a:srgbClr val="D61640"/>
              </a:solidFill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4C2F54C0-1662-9341-CB0B-B41FA0903355}"/>
              </a:ext>
            </a:extLst>
          </p:cNvPr>
          <p:cNvSpPr/>
          <p:nvPr/>
        </p:nvSpPr>
        <p:spPr>
          <a:xfrm>
            <a:off x="8986960" y="3777310"/>
            <a:ext cx="8145616" cy="1369817"/>
          </a:xfrm>
          <a:prstGeom prst="rect">
            <a:avLst/>
          </a:prstGeom>
          <a:solidFill>
            <a:srgbClr val="0059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1">
              <a:solidFill>
                <a:srgbClr val="D61640"/>
              </a:solidFill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9626245"/>
            <a:ext cx="18288000" cy="660755"/>
            <a:chOff x="0" y="0"/>
            <a:chExt cx="24384000" cy="8810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4384000" cy="881007"/>
              <a:chOff x="0" y="0"/>
              <a:chExt cx="6186311" cy="22351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186311" cy="223515"/>
              </a:xfrm>
              <a:custGeom>
                <a:avLst/>
                <a:gdLst/>
                <a:ahLst/>
                <a:cxnLst/>
                <a:rect l="l" t="t" r="r" b="b"/>
                <a:pathLst>
                  <a:path w="6186311" h="223515">
                    <a:moveTo>
                      <a:pt x="0" y="0"/>
                    </a:moveTo>
                    <a:lnTo>
                      <a:pt x="6186311" y="0"/>
                    </a:lnTo>
                    <a:lnTo>
                      <a:pt x="6186311" y="223515"/>
                    </a:lnTo>
                    <a:lnTo>
                      <a:pt x="0" y="223515"/>
                    </a:lnTo>
                    <a:close/>
                  </a:path>
                </a:pathLst>
              </a:custGeom>
              <a:solidFill>
                <a:srgbClr val="F9FCFF"/>
              </a:solidFill>
            </p:spPr>
            <p:txBody>
              <a:bodyPr/>
              <a:lstStyle/>
              <a:p>
                <a:endParaRPr lang="pl-PL" noProof="1">
                  <a:latin typeface="WATstyle" panose="020F0502020204030203" pitchFamily="34" charset="-18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328449" y="83061"/>
              <a:ext cx="549087" cy="714886"/>
            </a:xfrm>
            <a:custGeom>
              <a:avLst/>
              <a:gdLst/>
              <a:ahLst/>
              <a:cxnLst/>
              <a:rect l="l" t="t" r="r" b="b"/>
              <a:pathLst>
                <a:path w="549087" h="714886">
                  <a:moveTo>
                    <a:pt x="0" y="0"/>
                  </a:moveTo>
                  <a:lnTo>
                    <a:pt x="549086" y="0"/>
                  </a:lnTo>
                  <a:lnTo>
                    <a:pt x="549086" y="714885"/>
                  </a:lnTo>
                  <a:lnTo>
                    <a:pt x="0" y="71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6887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b="1" noProof="1">
                  <a:solidFill>
                    <a:srgbClr val="1B1A1A"/>
                  </a:solidFill>
                  <a:latin typeface="WATstyle" panose="020F0502020204030203" pitchFamily="34" charset="-18"/>
                  <a:ea typeface="WATstyle 1"/>
                  <a:cs typeface="WATstyle 1"/>
                  <a:sym typeface="WATstyle 1"/>
                </a:rPr>
                <a:t>WOJSKOWA AKADEMIA TECHNICZNA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30009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b="1" noProof="1">
                  <a:solidFill>
                    <a:srgbClr val="1B1A1A"/>
                  </a:solidFill>
                  <a:latin typeface="WATstyle" panose="020F0502020204030203" pitchFamily="34" charset="-18"/>
                  <a:ea typeface="WATstyle 1"/>
                  <a:cs typeface="WATstyle 1"/>
                  <a:sym typeface="WATstyle 1"/>
                </a:rPr>
                <a:t>#WIEDZA #AMBICJA #TECHNOLOGIA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1631318" y="244538"/>
              <a:ext cx="2424233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b="1" noProof="1">
                  <a:solidFill>
                    <a:srgbClr val="1B1A1A"/>
                  </a:solidFill>
                  <a:latin typeface="WATstyle" panose="020F0502020204030203" pitchFamily="34" charset="-18"/>
                  <a:ea typeface="WATstyle 1"/>
                  <a:cs typeface="WATstyle 1"/>
                  <a:sym typeface="WATstyle 1"/>
                </a:rPr>
                <a:t>WAT.EDU.PL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28821"/>
            <a:ext cx="8145616" cy="3037790"/>
          </a:xfrm>
          <a:custGeom>
            <a:avLst/>
            <a:gdLst/>
            <a:ahLst/>
            <a:cxnLst/>
            <a:rect l="l" t="t" r="r" b="b"/>
            <a:pathLst>
              <a:path w="8145616" h="3037790">
                <a:moveTo>
                  <a:pt x="0" y="0"/>
                </a:moveTo>
                <a:lnTo>
                  <a:pt x="8145616" y="0"/>
                </a:lnTo>
                <a:lnTo>
                  <a:pt x="8145616" y="3037789"/>
                </a:lnTo>
                <a:lnTo>
                  <a:pt x="0" y="3037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943" b="-4943"/>
            </a:stretch>
          </a:blipFill>
        </p:spPr>
        <p:txBody>
          <a:bodyPr/>
          <a:lstStyle/>
          <a:p>
            <a:endParaRPr lang="pl-PL" noProof="1">
              <a:latin typeface="WATstyle" panose="020F0502020204030203" pitchFamily="34" charset="-1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23511" y="2055922"/>
            <a:ext cx="6510149" cy="842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pl-PL" sz="5302" noProof="1">
                <a:solidFill>
                  <a:srgbClr val="FFFFFF"/>
                </a:solidFill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Letnia szkoła z WAT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30191" y="5447651"/>
            <a:ext cx="6843587" cy="366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  <a:spcBef>
                <a:spcPct val="0"/>
              </a:spcBef>
            </a:pPr>
            <a:r>
              <a:rPr lang="pl-PL" sz="2000" b="1" noProof="1"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Zakres tematyczny:</a:t>
            </a:r>
          </a:p>
          <a:p>
            <a:pPr marL="431801" lvl="1" indent="-215900" algn="l">
              <a:lnSpc>
                <a:spcPts val="2640"/>
              </a:lnSpc>
              <a:spcBef>
                <a:spcPct val="0"/>
              </a:spcBef>
              <a:buFont typeface="Arial"/>
              <a:buChar char="•"/>
            </a:pPr>
            <a:r>
              <a:rPr lang="pl-PL" sz="2000" u="none" strike="noStrike" noProof="1"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Kinematyka punktu materialnego</a:t>
            </a:r>
          </a:p>
          <a:p>
            <a:pPr marL="431801" lvl="1" indent="-215900" algn="l">
              <a:lnSpc>
                <a:spcPts val="2640"/>
              </a:lnSpc>
              <a:spcBef>
                <a:spcPct val="0"/>
              </a:spcBef>
              <a:buFont typeface="Arial"/>
              <a:buChar char="•"/>
            </a:pPr>
            <a:r>
              <a:rPr lang="pl-PL" sz="2000" u="none" strike="noStrike" noProof="1"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Dynamika</a:t>
            </a:r>
          </a:p>
          <a:p>
            <a:pPr marL="431801" lvl="1" indent="-215900" algn="l">
              <a:lnSpc>
                <a:spcPts val="2640"/>
              </a:lnSpc>
              <a:spcBef>
                <a:spcPct val="0"/>
              </a:spcBef>
              <a:buFont typeface="Arial"/>
              <a:buChar char="•"/>
            </a:pPr>
            <a:r>
              <a:rPr lang="pl-PL" sz="2000" u="none" strike="noStrike" noProof="1"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Praca i energia </a:t>
            </a:r>
          </a:p>
          <a:p>
            <a:pPr marL="431801" lvl="1" indent="-215900" algn="l">
              <a:lnSpc>
                <a:spcPts val="2640"/>
              </a:lnSpc>
              <a:spcBef>
                <a:spcPct val="0"/>
              </a:spcBef>
              <a:buFont typeface="Arial"/>
              <a:buChar char="•"/>
            </a:pPr>
            <a:r>
              <a:rPr lang="pl-PL" sz="2000" u="none" strike="noStrike" noProof="1"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Pole grawitacyjne </a:t>
            </a:r>
          </a:p>
          <a:p>
            <a:pPr marL="431801" lvl="1" indent="-215900" algn="l">
              <a:lnSpc>
                <a:spcPts val="2640"/>
              </a:lnSpc>
              <a:spcBef>
                <a:spcPct val="0"/>
              </a:spcBef>
              <a:buFont typeface="Arial"/>
              <a:buChar char="•"/>
            </a:pPr>
            <a:r>
              <a:rPr lang="pl-PL" sz="2000" u="none" strike="noStrike" noProof="1"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Ruch obrotowy </a:t>
            </a:r>
          </a:p>
          <a:p>
            <a:pPr marL="431801" lvl="1" indent="-215900" algn="l">
              <a:lnSpc>
                <a:spcPts val="2640"/>
              </a:lnSpc>
              <a:spcBef>
                <a:spcPct val="0"/>
              </a:spcBef>
              <a:buFont typeface="Arial"/>
              <a:buChar char="•"/>
            </a:pPr>
            <a:r>
              <a:rPr lang="pl-PL" sz="2000" u="none" strike="noStrike" noProof="1"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Ruch drgający i falowy </a:t>
            </a:r>
          </a:p>
          <a:p>
            <a:pPr marL="431801" lvl="1" indent="-215900" algn="l">
              <a:lnSpc>
                <a:spcPts val="2640"/>
              </a:lnSpc>
              <a:spcBef>
                <a:spcPct val="0"/>
              </a:spcBef>
              <a:buFont typeface="Arial"/>
              <a:buChar char="•"/>
            </a:pPr>
            <a:r>
              <a:rPr lang="pl-PL" sz="2000" u="none" strike="noStrike" noProof="1"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Elektrostatyka </a:t>
            </a:r>
          </a:p>
          <a:p>
            <a:pPr marL="431801" lvl="1" indent="-215900" algn="l">
              <a:lnSpc>
                <a:spcPts val="2640"/>
              </a:lnSpc>
              <a:spcBef>
                <a:spcPct val="0"/>
              </a:spcBef>
              <a:buFont typeface="Arial"/>
              <a:buChar char="•"/>
            </a:pPr>
            <a:r>
              <a:rPr lang="pl-PL" sz="2000" u="none" strike="noStrike" noProof="1"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Prąd elektryczny </a:t>
            </a:r>
          </a:p>
          <a:p>
            <a:pPr marL="431801" lvl="1" indent="-215900" algn="l">
              <a:lnSpc>
                <a:spcPts val="2640"/>
              </a:lnSpc>
              <a:spcBef>
                <a:spcPct val="0"/>
              </a:spcBef>
              <a:buFont typeface="Arial"/>
              <a:buChar char="•"/>
            </a:pPr>
            <a:r>
              <a:rPr lang="pl-PL" sz="2000" u="none" strike="noStrike" noProof="1"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Elektromagnetyzm i indukcja elektromagnetyczna </a:t>
            </a:r>
          </a:p>
          <a:p>
            <a:pPr marL="431801" lvl="1" indent="-215900" algn="l">
              <a:lnSpc>
                <a:spcPts val="2640"/>
              </a:lnSpc>
              <a:spcBef>
                <a:spcPct val="0"/>
              </a:spcBef>
              <a:buFont typeface="Arial"/>
              <a:buChar char="•"/>
            </a:pPr>
            <a:r>
              <a:rPr lang="pl-PL" sz="2000" u="none" strike="noStrike" noProof="1"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Optyka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674795" y="282733"/>
            <a:ext cx="9288700" cy="2375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17"/>
              </a:lnSpc>
              <a:spcBef>
                <a:spcPct val="0"/>
              </a:spcBef>
            </a:pPr>
            <a:r>
              <a:rPr lang="pl-PL" sz="2891" noProof="1"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W</a:t>
            </a:r>
            <a:r>
              <a:rPr lang="pl-PL" sz="2891" u="none" strike="noStrike" noProof="1"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ykładowcy Wojskowej Akademii Technicznej przygotowali serię wykładów z matematyki i fizyki.       </a:t>
            </a:r>
          </a:p>
          <a:p>
            <a:pPr marL="0" lvl="0" indent="0" algn="l">
              <a:lnSpc>
                <a:spcPts val="3817"/>
              </a:lnSpc>
              <a:spcBef>
                <a:spcPct val="0"/>
              </a:spcBef>
            </a:pPr>
            <a:r>
              <a:rPr lang="pl-PL" sz="2891" u="none" strike="noStrike" noProof="1"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Każdy kurs to kilka godzin solidnej wiedzy, podanej </a:t>
            </a:r>
          </a:p>
          <a:p>
            <a:pPr marL="0" lvl="0" indent="0" algn="l">
              <a:lnSpc>
                <a:spcPts val="3817"/>
              </a:lnSpc>
              <a:spcBef>
                <a:spcPct val="0"/>
              </a:spcBef>
            </a:pPr>
            <a:r>
              <a:rPr lang="pl-PL" sz="2891" u="none" strike="noStrike" noProof="1"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w przystępny sposób.  Wykłady są dostępne dla </a:t>
            </a:r>
          </a:p>
          <a:p>
            <a:pPr marL="0" lvl="0" indent="0" algn="l">
              <a:lnSpc>
                <a:spcPts val="3817"/>
              </a:lnSpc>
              <a:spcBef>
                <a:spcPct val="0"/>
              </a:spcBef>
            </a:pPr>
            <a:r>
              <a:rPr lang="pl-PL" sz="2891" u="none" strike="noStrike" noProof="1"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każdego na kanale YouTube @UczelniaWAT. 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468" y="5480424"/>
            <a:ext cx="3615080" cy="361508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9144000" y="3895138"/>
            <a:ext cx="3090966" cy="101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31"/>
              </a:lnSpc>
            </a:pPr>
            <a:r>
              <a:rPr lang="pl-PL" sz="6614" noProof="1">
                <a:solidFill>
                  <a:schemeClr val="bg1"/>
                </a:solidFill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Fizyka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72808" y="5533376"/>
            <a:ext cx="6843587" cy="366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  <a:spcBef>
                <a:spcPct val="0"/>
              </a:spcBef>
            </a:pPr>
            <a:r>
              <a:rPr lang="pl-PL" sz="2000" b="1" noProof="1"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 Zakres tematyczny :</a:t>
            </a:r>
          </a:p>
          <a:p>
            <a:pPr marL="431801" lvl="1" indent="-215900" algn="l">
              <a:lnSpc>
                <a:spcPts val="2640"/>
              </a:lnSpc>
              <a:spcBef>
                <a:spcPct val="0"/>
              </a:spcBef>
              <a:buFont typeface="Arial"/>
              <a:buChar char="•"/>
            </a:pPr>
            <a:r>
              <a:rPr lang="pl-PL" sz="2000" u="none" strike="noStrike" noProof="1"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Elementy logiki i teorii zbiorów</a:t>
            </a:r>
          </a:p>
          <a:p>
            <a:pPr marL="431801" lvl="1" indent="-215900" algn="l">
              <a:lnSpc>
                <a:spcPts val="2640"/>
              </a:lnSpc>
              <a:spcBef>
                <a:spcPct val="0"/>
              </a:spcBef>
              <a:buFont typeface="Arial"/>
              <a:buChar char="•"/>
            </a:pPr>
            <a:r>
              <a:rPr lang="pl-PL" sz="2000" u="none" strike="noStrike" noProof="1"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Zbiór liczb rzeczywistych</a:t>
            </a:r>
          </a:p>
          <a:p>
            <a:pPr marL="431801" lvl="1" indent="-215900" algn="l">
              <a:lnSpc>
                <a:spcPts val="2640"/>
              </a:lnSpc>
              <a:spcBef>
                <a:spcPct val="0"/>
              </a:spcBef>
              <a:buFont typeface="Arial"/>
              <a:buChar char="•"/>
            </a:pPr>
            <a:r>
              <a:rPr lang="pl-PL" sz="2000" u="none" strike="noStrike" noProof="1"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Odwzorowania</a:t>
            </a:r>
          </a:p>
          <a:p>
            <a:pPr marL="431801" lvl="1" indent="-215900" algn="l">
              <a:lnSpc>
                <a:spcPts val="2640"/>
              </a:lnSpc>
              <a:spcBef>
                <a:spcPct val="0"/>
              </a:spcBef>
              <a:buFont typeface="Arial"/>
              <a:buChar char="•"/>
            </a:pPr>
            <a:r>
              <a:rPr lang="pl-PL" sz="2000" u="none" strike="noStrike" noProof="1"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Funkcje trygonometryczne</a:t>
            </a:r>
          </a:p>
          <a:p>
            <a:pPr marL="431801" lvl="1" indent="-215900" algn="l">
              <a:lnSpc>
                <a:spcPts val="2640"/>
              </a:lnSpc>
              <a:spcBef>
                <a:spcPct val="0"/>
              </a:spcBef>
              <a:buFont typeface="Arial"/>
              <a:buChar char="•"/>
            </a:pPr>
            <a:r>
              <a:rPr lang="pl-PL" sz="2000" u="none" strike="noStrike" noProof="1"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Struktury algebraiczne</a:t>
            </a:r>
          </a:p>
          <a:p>
            <a:pPr marL="431801" lvl="1" indent="-215900" algn="l">
              <a:lnSpc>
                <a:spcPts val="2640"/>
              </a:lnSpc>
              <a:spcBef>
                <a:spcPct val="0"/>
              </a:spcBef>
              <a:buFont typeface="Arial"/>
              <a:buChar char="•"/>
            </a:pPr>
            <a:r>
              <a:rPr lang="pl-PL" sz="2000" u="none" strike="noStrike" noProof="1"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Liczby zespolone</a:t>
            </a:r>
          </a:p>
          <a:p>
            <a:pPr marL="431801" lvl="1" indent="-215900" algn="l">
              <a:lnSpc>
                <a:spcPts val="2640"/>
              </a:lnSpc>
              <a:spcBef>
                <a:spcPct val="0"/>
              </a:spcBef>
              <a:buFont typeface="Arial"/>
              <a:buChar char="•"/>
            </a:pPr>
            <a:r>
              <a:rPr lang="pl-PL" sz="2000" u="none" strike="noStrike" noProof="1"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Macierze</a:t>
            </a:r>
          </a:p>
          <a:p>
            <a:pPr marL="431801" lvl="1" indent="-215900" algn="l">
              <a:lnSpc>
                <a:spcPts val="2640"/>
              </a:lnSpc>
              <a:spcBef>
                <a:spcPct val="0"/>
              </a:spcBef>
              <a:buFont typeface="Arial"/>
              <a:buChar char="•"/>
            </a:pPr>
            <a:r>
              <a:rPr lang="pl-PL" sz="2000" u="none" strike="noStrike" noProof="1"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Układy równań algebraicznych</a:t>
            </a:r>
          </a:p>
          <a:p>
            <a:pPr marL="431801" lvl="1" indent="-215900" algn="l">
              <a:lnSpc>
                <a:spcPts val="2640"/>
              </a:lnSpc>
              <a:spcBef>
                <a:spcPct val="0"/>
              </a:spcBef>
              <a:buFont typeface="Arial"/>
              <a:buChar char="•"/>
            </a:pPr>
            <a:r>
              <a:rPr lang="pl-PL" sz="2000" u="none" strike="noStrike" noProof="1"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Przestrzenie wektorowe</a:t>
            </a:r>
          </a:p>
          <a:p>
            <a:pPr marL="431801" lvl="1" indent="-215900" algn="l">
              <a:lnSpc>
                <a:spcPts val="2640"/>
              </a:lnSpc>
              <a:spcBef>
                <a:spcPct val="0"/>
              </a:spcBef>
              <a:buFont typeface="Arial"/>
              <a:buChar char="•"/>
            </a:pPr>
            <a:r>
              <a:rPr lang="pl-PL" sz="2000" u="none" strike="noStrike" noProof="1"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i inne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94431" y="3895138"/>
            <a:ext cx="4957200" cy="101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31"/>
              </a:lnSpc>
            </a:pPr>
            <a:r>
              <a:rPr lang="pl-PL" sz="6614" noProof="1">
                <a:solidFill>
                  <a:schemeClr val="bg1"/>
                </a:solidFill>
                <a:latin typeface="WATstyle" panose="020F0502020204030203" pitchFamily="34" charset="-18"/>
                <a:ea typeface="WATstyle 3"/>
                <a:cs typeface="WATstyle 3"/>
                <a:sym typeface="WATstyle 3"/>
              </a:rPr>
              <a:t>Matematyka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491" y="5494909"/>
            <a:ext cx="3599279" cy="3599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0FFF1-33A3-2D0F-E8EB-4355D1AEA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44F91606-50F1-D267-23EB-03D29C4F35DE}"/>
              </a:ext>
            </a:extLst>
          </p:cNvPr>
          <p:cNvSpPr txBox="1"/>
          <p:nvPr/>
        </p:nvSpPr>
        <p:spPr>
          <a:xfrm>
            <a:off x="16330325" y="9814411"/>
            <a:ext cx="1818175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60"/>
              </a:lnSpc>
            </a:pPr>
            <a:r>
              <a:rPr lang="pl-PL" sz="2145" noProof="1">
                <a:solidFill>
                  <a:srgbClr val="1B1A1A"/>
                </a:solidFill>
                <a:latin typeface="WATstyle" panose="020F0502020204030203" pitchFamily="34" charset="-18"/>
              </a:rPr>
              <a:t>WAT.EDU.PL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80CDAB51-D774-5250-2BA9-63A46243A392}"/>
              </a:ext>
            </a:extLst>
          </p:cNvPr>
          <p:cNvGrpSpPr/>
          <p:nvPr/>
        </p:nvGrpSpPr>
        <p:grpSpPr>
          <a:xfrm>
            <a:off x="0" y="9626245"/>
            <a:ext cx="18288000" cy="660755"/>
            <a:chOff x="0" y="0"/>
            <a:chExt cx="24384000" cy="881007"/>
          </a:xfrm>
        </p:grpSpPr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4AFB4EA8-1C80-410F-7D62-5BE5C9429E98}"/>
                </a:ext>
              </a:extLst>
            </p:cNvPr>
            <p:cNvGrpSpPr/>
            <p:nvPr/>
          </p:nvGrpSpPr>
          <p:grpSpPr>
            <a:xfrm>
              <a:off x="0" y="0"/>
              <a:ext cx="24384000" cy="881007"/>
              <a:chOff x="0" y="0"/>
              <a:chExt cx="6186311" cy="223515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E3304DCF-7ACB-748F-DD4C-324AF15AB413}"/>
                  </a:ext>
                </a:extLst>
              </p:cNvPr>
              <p:cNvSpPr/>
              <p:nvPr/>
            </p:nvSpPr>
            <p:spPr>
              <a:xfrm>
                <a:off x="0" y="0"/>
                <a:ext cx="6186311" cy="223515"/>
              </a:xfrm>
              <a:custGeom>
                <a:avLst/>
                <a:gdLst/>
                <a:ahLst/>
                <a:cxnLst/>
                <a:rect l="l" t="t" r="r" b="b"/>
                <a:pathLst>
                  <a:path w="6186311" h="223515">
                    <a:moveTo>
                      <a:pt x="0" y="0"/>
                    </a:moveTo>
                    <a:lnTo>
                      <a:pt x="6186311" y="0"/>
                    </a:lnTo>
                    <a:lnTo>
                      <a:pt x="6186311" y="223515"/>
                    </a:lnTo>
                    <a:lnTo>
                      <a:pt x="0" y="223515"/>
                    </a:lnTo>
                    <a:close/>
                  </a:path>
                </a:pathLst>
              </a:custGeom>
              <a:solidFill>
                <a:srgbClr val="F9FCFF"/>
              </a:solidFill>
            </p:spPr>
            <p:txBody>
              <a:bodyPr/>
              <a:lstStyle/>
              <a:p>
                <a:endParaRPr lang="pl-PL" noProof="1">
                  <a:latin typeface="WATstyle" panose="020F0502020204030203" pitchFamily="34" charset="-18"/>
                </a:endParaRPr>
              </a:p>
            </p:txBody>
          </p:sp>
        </p:grp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6753BDB-9633-9594-E429-AE1347562DAF}"/>
                </a:ext>
              </a:extLst>
            </p:cNvPr>
            <p:cNvSpPr/>
            <p:nvPr/>
          </p:nvSpPr>
          <p:spPr>
            <a:xfrm>
              <a:off x="328449" y="83061"/>
              <a:ext cx="549087" cy="714886"/>
            </a:xfrm>
            <a:custGeom>
              <a:avLst/>
              <a:gdLst/>
              <a:ahLst/>
              <a:cxnLst/>
              <a:rect l="l" t="t" r="r" b="b"/>
              <a:pathLst>
                <a:path w="549087" h="714886">
                  <a:moveTo>
                    <a:pt x="0" y="0"/>
                  </a:moveTo>
                  <a:lnTo>
                    <a:pt x="549086" y="0"/>
                  </a:lnTo>
                  <a:lnTo>
                    <a:pt x="549086" y="714885"/>
                  </a:lnTo>
                  <a:lnTo>
                    <a:pt x="0" y="71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9FF5CD1B-1B66-B10C-495C-E22AFF38ECF1}"/>
                </a:ext>
              </a:extLst>
            </p:cNvPr>
            <p:cNvSpPr txBox="1"/>
            <p:nvPr/>
          </p:nvSpPr>
          <p:spPr>
            <a:xfrm>
              <a:off x="96887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WOJSKOWA AKADEMIA TECHNICZNA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D91C0C3D-0F72-F6B3-E394-F336BA7CFC98}"/>
                </a:ext>
              </a:extLst>
            </p:cNvPr>
            <p:cNvSpPr txBox="1"/>
            <p:nvPr/>
          </p:nvSpPr>
          <p:spPr>
            <a:xfrm>
              <a:off x="1130009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#WIEDZA #AMBICJA #TECHNOLOGIA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F60FC3FD-3791-6493-0C27-E46A021447D9}"/>
                </a:ext>
              </a:extLst>
            </p:cNvPr>
            <p:cNvSpPr txBox="1"/>
            <p:nvPr/>
          </p:nvSpPr>
          <p:spPr>
            <a:xfrm>
              <a:off x="21631318" y="244538"/>
              <a:ext cx="2424233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WAT.EDU.PL</a:t>
              </a: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4A8E11A6-5C28-077F-B70B-AF5CABBE82BA}"/>
              </a:ext>
            </a:extLst>
          </p:cNvPr>
          <p:cNvSpPr txBox="1"/>
          <p:nvPr/>
        </p:nvSpPr>
        <p:spPr>
          <a:xfrm>
            <a:off x="1028700" y="3885667"/>
            <a:ext cx="17829661" cy="3172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205"/>
              </a:lnSpc>
              <a:buFont typeface="Arial" panose="020B0604020202020204" pitchFamily="34" charset="0"/>
              <a:buChar char="•"/>
            </a:pPr>
            <a:r>
              <a:rPr lang="pl-PL" sz="3000" b="1" noProof="1">
                <a:latin typeface="WATstyle" panose="020F0502020204030203" pitchFamily="34" charset="-18"/>
              </a:rPr>
              <a:t>I etap: </a:t>
            </a:r>
            <a:r>
              <a:rPr lang="pl-PL" sz="2800" noProof="1">
                <a:latin typeface="WATstyle" panose="020F0502020204030203" pitchFamily="34" charset="-18"/>
              </a:rPr>
              <a:t>realizowany w macierzystych szkołach </a:t>
            </a:r>
          </a:p>
          <a:p>
            <a:pPr marL="457200" indent="-457200">
              <a:lnSpc>
                <a:spcPts val="4205"/>
              </a:lnSpc>
              <a:buFont typeface="Arial" panose="020B0604020202020204" pitchFamily="34" charset="0"/>
              <a:buChar char="•"/>
            </a:pPr>
            <a:r>
              <a:rPr lang="pl-PL" sz="3000" b="1" noProof="1">
                <a:latin typeface="WATstyle" panose="020F0502020204030203" pitchFamily="34" charset="-18"/>
              </a:rPr>
              <a:t>II etap: </a:t>
            </a:r>
            <a:r>
              <a:rPr lang="pl-PL" sz="2800" noProof="1">
                <a:latin typeface="WATstyle" panose="020F0502020204030203" pitchFamily="34" charset="-18"/>
              </a:rPr>
              <a:t>realizowany w WAT</a:t>
            </a:r>
          </a:p>
          <a:p>
            <a:pPr marL="457200" indent="-457200">
              <a:lnSpc>
                <a:spcPts val="4205"/>
              </a:lnSpc>
              <a:buFont typeface="Arial" panose="020B0604020202020204" pitchFamily="34" charset="0"/>
              <a:buChar char="•"/>
            </a:pPr>
            <a:r>
              <a:rPr lang="pl-PL" sz="3000" b="1" noProof="1">
                <a:latin typeface="WATstyle" panose="020F0502020204030203" pitchFamily="34" charset="-18"/>
              </a:rPr>
              <a:t>Laureaci:  </a:t>
            </a:r>
          </a:p>
          <a:p>
            <a:pPr marL="895350" indent="-457200">
              <a:lnSpc>
                <a:spcPts val="4205"/>
              </a:lnSpc>
              <a:buFont typeface="WATstyle" panose="020B0604020202020204" charset="-18"/>
              <a:buChar char="−"/>
            </a:pPr>
            <a:r>
              <a:rPr lang="pl-PL" sz="2800" b="1" noProof="1">
                <a:latin typeface="WATstyle" panose="020F0502020204030203" pitchFamily="34" charset="-18"/>
              </a:rPr>
              <a:t> </a:t>
            </a:r>
            <a:r>
              <a:rPr lang="pl-PL" sz="2800" noProof="1">
                <a:latin typeface="WATstyle" panose="020F0502020204030203" pitchFamily="34" charset="-18"/>
              </a:rPr>
              <a:t>otrzymują maksymalną liczbę punktów ze świadectwa dojrzałości podczas rekrutacji do WAT</a:t>
            </a:r>
          </a:p>
          <a:p>
            <a:pPr marL="895350" indent="-457200">
              <a:lnSpc>
                <a:spcPts val="4205"/>
              </a:lnSpc>
              <a:buFont typeface="WATstyle" panose="020B0604020202020204" charset="-18"/>
              <a:buChar char="−"/>
            </a:pPr>
            <a:r>
              <a:rPr lang="pl-PL" sz="2800" noProof="1">
                <a:latin typeface="WATstyle" panose="020F0502020204030203" pitchFamily="34" charset="-18"/>
              </a:rPr>
              <a:t>w przypadku podjęcia studiów w WAT – dodatkowe stypendium przez okres studiów ,</a:t>
            </a:r>
          </a:p>
          <a:p>
            <a:pPr marL="438150">
              <a:lnSpc>
                <a:spcPts val="4205"/>
              </a:lnSpc>
            </a:pPr>
            <a:r>
              <a:rPr lang="pl-PL" sz="2800" noProof="1">
                <a:latin typeface="WATstyle" panose="020F0502020204030203" pitchFamily="34" charset="-18"/>
              </a:rPr>
              <a:t>      bezpłatny akademik na I roku studiów</a:t>
            </a:r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0725B9C2-786B-7C20-7FAA-88A3FD79CCCF}"/>
              </a:ext>
            </a:extLst>
          </p:cNvPr>
          <p:cNvGrpSpPr/>
          <p:nvPr/>
        </p:nvGrpSpPr>
        <p:grpSpPr>
          <a:xfrm>
            <a:off x="0" y="7575158"/>
            <a:ext cx="18288000" cy="2019300"/>
            <a:chOff x="0" y="-4304"/>
            <a:chExt cx="18288000" cy="2019300"/>
          </a:xfrm>
        </p:grpSpPr>
        <p:pic>
          <p:nvPicPr>
            <p:cNvPr id="19" name="Obraz 18" descr="Obraz zawierający tekst, zrzut ekranu, wideo, Wielobarwność&#10;&#10;Zawartość wygenerowana przez sztuczną inteligencję może być niepoprawna.">
              <a:extLst>
                <a:ext uri="{FF2B5EF4-FFF2-40B4-BE49-F238E27FC236}">
                  <a16:creationId xmlns:a16="http://schemas.microsoft.com/office/drawing/2014/main" id="{077EE3FD-0C5F-3130-E2C7-D9245B4BD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41"/>
            <a:stretch/>
          </p:blipFill>
          <p:spPr>
            <a:xfrm>
              <a:off x="0" y="-4304"/>
              <a:ext cx="9833764" cy="2019300"/>
            </a:xfrm>
            <a:prstGeom prst="rect">
              <a:avLst/>
            </a:prstGeom>
          </p:spPr>
        </p:pic>
        <p:pic>
          <p:nvPicPr>
            <p:cNvPr id="21" name="Obraz 20" descr="Obraz zawierający tekst, zrzut ekranu, Czcionka, linia&#10;&#10;Zawartość wygenerowana przez sztuczną inteligencję może być niepoprawna.">
              <a:extLst>
                <a:ext uri="{FF2B5EF4-FFF2-40B4-BE49-F238E27FC236}">
                  <a16:creationId xmlns:a16="http://schemas.microsoft.com/office/drawing/2014/main" id="{CA3AF1B1-EE05-53CE-3381-A33E3FC20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3" r="9763"/>
            <a:stretch/>
          </p:blipFill>
          <p:spPr>
            <a:xfrm>
              <a:off x="8839200" y="-4304"/>
              <a:ext cx="9448800" cy="2019300"/>
            </a:xfrm>
            <a:prstGeom prst="rect">
              <a:avLst/>
            </a:prstGeom>
          </p:spPr>
        </p:pic>
      </p:grpSp>
      <p:sp>
        <p:nvSpPr>
          <p:cNvPr id="7" name="AutoShape 3">
            <a:extLst>
              <a:ext uri="{FF2B5EF4-FFF2-40B4-BE49-F238E27FC236}">
                <a16:creationId xmlns:a16="http://schemas.microsoft.com/office/drawing/2014/main" id="{68A8C99B-1B7A-407C-8F2A-C51D30D70D63}"/>
              </a:ext>
            </a:extLst>
          </p:cNvPr>
          <p:cNvSpPr/>
          <p:nvPr/>
        </p:nvSpPr>
        <p:spPr>
          <a:xfrm>
            <a:off x="1028700" y="514804"/>
            <a:ext cx="16230600" cy="3112417"/>
          </a:xfrm>
          <a:prstGeom prst="rect">
            <a:avLst/>
          </a:prstGeom>
          <a:solidFill>
            <a:srgbClr val="00592A"/>
          </a:solidFill>
        </p:spPr>
        <p:txBody>
          <a:bodyPr/>
          <a:lstStyle/>
          <a:p>
            <a:endParaRPr lang="pl-PL" noProof="1">
              <a:latin typeface="WATstyle" panose="020F0502020204030203" pitchFamily="34" charset="-18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DD098FD6-0868-0067-EC54-C3A76626EEAD}"/>
              </a:ext>
            </a:extLst>
          </p:cNvPr>
          <p:cNvSpPr txBox="1"/>
          <p:nvPr/>
        </p:nvSpPr>
        <p:spPr>
          <a:xfrm>
            <a:off x="1511598" y="876300"/>
            <a:ext cx="15264803" cy="2426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pl-PL" sz="8000" b="1" spc="171" noProof="1">
                <a:solidFill>
                  <a:schemeClr val="bg1"/>
                </a:solidFill>
                <a:latin typeface="WATstyle" panose="020F0502020204030203" pitchFamily="34" charset="-18"/>
              </a:rPr>
              <a:t>Konkursy wiedzy dla uczniów szkół ponadpodstawowych</a:t>
            </a:r>
          </a:p>
        </p:txBody>
      </p:sp>
    </p:spTree>
    <p:extLst>
      <p:ext uri="{BB962C8B-B14F-4D97-AF65-F5344CB8AC3E}">
        <p14:creationId xmlns:p14="http://schemas.microsoft.com/office/powerpoint/2010/main" val="3057487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D1D220E8-5A52-1221-9705-090C5FF7C995}"/>
              </a:ext>
            </a:extLst>
          </p:cNvPr>
          <p:cNvSpPr/>
          <p:nvPr/>
        </p:nvSpPr>
        <p:spPr>
          <a:xfrm>
            <a:off x="12344400" y="197572"/>
            <a:ext cx="5943600" cy="1134915"/>
          </a:xfrm>
          <a:prstGeom prst="rect">
            <a:avLst/>
          </a:prstGeom>
          <a:solidFill>
            <a:srgbClr val="D61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1">
              <a:solidFill>
                <a:srgbClr val="D61640"/>
              </a:solidFill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0" y="-1"/>
            <a:ext cx="7350976" cy="10287001"/>
          </a:xfrm>
          <a:custGeom>
            <a:avLst/>
            <a:gdLst/>
            <a:ahLst/>
            <a:cxnLst/>
            <a:rect l="l" t="t" r="r" b="b"/>
            <a:pathLst>
              <a:path w="7554344" h="10524262">
                <a:moveTo>
                  <a:pt x="0" y="0"/>
                </a:moveTo>
                <a:lnTo>
                  <a:pt x="7554345" y="0"/>
                </a:lnTo>
                <a:lnTo>
                  <a:pt x="7554345" y="10524262"/>
                </a:lnTo>
                <a:lnTo>
                  <a:pt x="0" y="105242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978" t="-13061" r="-117053" b="-21465"/>
            </a:stretch>
          </a:blipFill>
        </p:spPr>
        <p:txBody>
          <a:bodyPr/>
          <a:lstStyle/>
          <a:p>
            <a:endParaRPr lang="pl-PL" noProof="1">
              <a:latin typeface="WATstyle" panose="020F0502020204030203" pitchFamily="34" charset="-18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13568915" y="4561955"/>
            <a:ext cx="3892022" cy="3892022"/>
            <a:chOff x="0" y="0"/>
            <a:chExt cx="5189363" cy="518936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189363" cy="5189363"/>
            </a:xfrm>
            <a:custGeom>
              <a:avLst/>
              <a:gdLst/>
              <a:ahLst/>
              <a:cxnLst/>
              <a:rect l="l" t="t" r="r" b="b"/>
              <a:pathLst>
                <a:path w="5189363" h="5189363">
                  <a:moveTo>
                    <a:pt x="0" y="0"/>
                  </a:moveTo>
                  <a:lnTo>
                    <a:pt x="5189363" y="0"/>
                  </a:lnTo>
                  <a:lnTo>
                    <a:pt x="5189363" y="5189363"/>
                  </a:lnTo>
                  <a:lnTo>
                    <a:pt x="0" y="5189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</p:grpSp>
      <p:grpSp>
        <p:nvGrpSpPr>
          <p:cNvPr id="32" name="Group 2">
            <a:extLst>
              <a:ext uri="{FF2B5EF4-FFF2-40B4-BE49-F238E27FC236}">
                <a16:creationId xmlns:a16="http://schemas.microsoft.com/office/drawing/2014/main" id="{10140F4A-A1B7-A818-A8CB-D6E32C5E1166}"/>
              </a:ext>
            </a:extLst>
          </p:cNvPr>
          <p:cNvGrpSpPr/>
          <p:nvPr/>
        </p:nvGrpSpPr>
        <p:grpSpPr>
          <a:xfrm>
            <a:off x="8284427" y="866467"/>
            <a:ext cx="5118069" cy="1309230"/>
            <a:chOff x="0" y="0"/>
            <a:chExt cx="6824092" cy="1745641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16B86CA3-A5E9-0EE8-5F7D-A34634005623}"/>
                </a:ext>
              </a:extLst>
            </p:cNvPr>
            <p:cNvSpPr/>
            <p:nvPr/>
          </p:nvSpPr>
          <p:spPr>
            <a:xfrm>
              <a:off x="0" y="0"/>
              <a:ext cx="1823121" cy="1745641"/>
            </a:xfrm>
            <a:prstGeom prst="rect">
              <a:avLst/>
            </a:prstGeom>
            <a:solidFill>
              <a:srgbClr val="E60045"/>
            </a:solidFill>
          </p:spPr>
          <p:txBody>
            <a:bodyPr/>
            <a:lstStyle/>
            <a:p>
              <a:endParaRPr lang="pl-PL" noProof="1"/>
            </a:p>
          </p:txBody>
        </p:sp>
        <p:sp>
          <p:nvSpPr>
            <p:cNvPr id="34" name="Freeform 4">
              <a:extLst>
                <a:ext uri="{FF2B5EF4-FFF2-40B4-BE49-F238E27FC236}">
                  <a16:creationId xmlns:a16="http://schemas.microsoft.com/office/drawing/2014/main" id="{BE790375-E29B-3814-6EC9-F5CEC63831F4}"/>
                </a:ext>
              </a:extLst>
            </p:cNvPr>
            <p:cNvSpPr/>
            <p:nvPr/>
          </p:nvSpPr>
          <p:spPr>
            <a:xfrm>
              <a:off x="463919" y="362026"/>
              <a:ext cx="895283" cy="1021589"/>
            </a:xfrm>
            <a:custGeom>
              <a:avLst/>
              <a:gdLst/>
              <a:ahLst/>
              <a:cxnLst/>
              <a:rect l="l" t="t" r="r" b="b"/>
              <a:pathLst>
                <a:path w="895283" h="1021589">
                  <a:moveTo>
                    <a:pt x="0" y="0"/>
                  </a:moveTo>
                  <a:lnTo>
                    <a:pt x="895283" y="0"/>
                  </a:lnTo>
                  <a:lnTo>
                    <a:pt x="895283" y="1021589"/>
                  </a:lnTo>
                  <a:lnTo>
                    <a:pt x="0" y="1021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 noProof="1"/>
            </a:p>
          </p:txBody>
        </p:sp>
        <p:sp>
          <p:nvSpPr>
            <p:cNvPr id="35" name="TextBox 5">
              <a:extLst>
                <a:ext uri="{FF2B5EF4-FFF2-40B4-BE49-F238E27FC236}">
                  <a16:creationId xmlns:a16="http://schemas.microsoft.com/office/drawing/2014/main" id="{8E7EABCE-8711-8E84-53A9-A0E6B9FFEFF6}"/>
                </a:ext>
              </a:extLst>
            </p:cNvPr>
            <p:cNvSpPr txBox="1"/>
            <p:nvPr/>
          </p:nvSpPr>
          <p:spPr>
            <a:xfrm>
              <a:off x="2783077" y="621360"/>
              <a:ext cx="4041014" cy="521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970"/>
                </a:lnSpc>
              </a:pPr>
              <a:r>
                <a:rPr lang="pl-PL" sz="2700" b="1" noProof="1">
                  <a:solidFill>
                    <a:srgbClr val="000000"/>
                  </a:solidFill>
                  <a:latin typeface="WATstyle"/>
                  <a:ea typeface="WATstyle"/>
                  <a:cs typeface="WATstyle"/>
                  <a:sym typeface="WATstyle"/>
                </a:rPr>
                <a:t>wat.edu.pl</a:t>
              </a:r>
            </a:p>
          </p:txBody>
        </p:sp>
      </p:grpSp>
      <p:grpSp>
        <p:nvGrpSpPr>
          <p:cNvPr id="36" name="Group 6">
            <a:extLst>
              <a:ext uri="{FF2B5EF4-FFF2-40B4-BE49-F238E27FC236}">
                <a16:creationId xmlns:a16="http://schemas.microsoft.com/office/drawing/2014/main" id="{D18FDF0D-46A7-CB95-3CAD-0A192ED57E24}"/>
              </a:ext>
            </a:extLst>
          </p:cNvPr>
          <p:cNvGrpSpPr/>
          <p:nvPr/>
        </p:nvGrpSpPr>
        <p:grpSpPr>
          <a:xfrm>
            <a:off x="8284427" y="4055801"/>
            <a:ext cx="5118069" cy="1309230"/>
            <a:chOff x="0" y="0"/>
            <a:chExt cx="6824092" cy="1745641"/>
          </a:xfrm>
        </p:grpSpPr>
        <p:sp>
          <p:nvSpPr>
            <p:cNvPr id="37" name="AutoShape 7">
              <a:extLst>
                <a:ext uri="{FF2B5EF4-FFF2-40B4-BE49-F238E27FC236}">
                  <a16:creationId xmlns:a16="http://schemas.microsoft.com/office/drawing/2014/main" id="{85BAA718-7E26-306A-B514-C005764D0D18}"/>
                </a:ext>
              </a:extLst>
            </p:cNvPr>
            <p:cNvSpPr/>
            <p:nvPr/>
          </p:nvSpPr>
          <p:spPr>
            <a:xfrm>
              <a:off x="0" y="0"/>
              <a:ext cx="1823121" cy="1745641"/>
            </a:xfrm>
            <a:prstGeom prst="rect">
              <a:avLst/>
            </a:prstGeom>
            <a:solidFill>
              <a:srgbClr val="E60045"/>
            </a:solidFill>
          </p:spPr>
          <p:txBody>
            <a:bodyPr/>
            <a:lstStyle/>
            <a:p>
              <a:endParaRPr lang="pl-PL" noProof="1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3379FD39-B86B-1624-156C-00ED52662CD2}"/>
                </a:ext>
              </a:extLst>
            </p:cNvPr>
            <p:cNvSpPr/>
            <p:nvPr/>
          </p:nvSpPr>
          <p:spPr>
            <a:xfrm>
              <a:off x="400766" y="362026"/>
              <a:ext cx="1021589" cy="1021589"/>
            </a:xfrm>
            <a:custGeom>
              <a:avLst/>
              <a:gdLst/>
              <a:ahLst/>
              <a:cxnLst/>
              <a:rect l="l" t="t" r="r" b="b"/>
              <a:pathLst>
                <a:path w="1021589" h="1021589">
                  <a:moveTo>
                    <a:pt x="0" y="0"/>
                  </a:moveTo>
                  <a:lnTo>
                    <a:pt x="1021589" y="0"/>
                  </a:lnTo>
                  <a:lnTo>
                    <a:pt x="1021589" y="1021589"/>
                  </a:lnTo>
                  <a:lnTo>
                    <a:pt x="0" y="1021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 noProof="1"/>
            </a:p>
          </p:txBody>
        </p:sp>
        <p:sp>
          <p:nvSpPr>
            <p:cNvPr id="39" name="TextBox 9">
              <a:extLst>
                <a:ext uri="{FF2B5EF4-FFF2-40B4-BE49-F238E27FC236}">
                  <a16:creationId xmlns:a16="http://schemas.microsoft.com/office/drawing/2014/main" id="{0638BDBF-6B07-043E-CB57-EF76DAA08724}"/>
                </a:ext>
              </a:extLst>
            </p:cNvPr>
            <p:cNvSpPr txBox="1"/>
            <p:nvPr/>
          </p:nvSpPr>
          <p:spPr>
            <a:xfrm>
              <a:off x="2783077" y="621360"/>
              <a:ext cx="4041014" cy="521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970"/>
                </a:lnSpc>
              </a:pPr>
              <a:r>
                <a:rPr lang="pl-PL" sz="2700" b="1" noProof="1">
                  <a:solidFill>
                    <a:srgbClr val="000000"/>
                  </a:solidFill>
                  <a:latin typeface="WATstyle"/>
                  <a:ea typeface="WATstyle"/>
                  <a:cs typeface="WATstyle"/>
                  <a:sym typeface="WATstyle"/>
                </a:rPr>
                <a:t>/wat_edu</a:t>
              </a:r>
            </a:p>
          </p:txBody>
        </p:sp>
      </p:grpSp>
      <p:sp>
        <p:nvSpPr>
          <p:cNvPr id="40" name="AutoShape 10">
            <a:extLst>
              <a:ext uri="{FF2B5EF4-FFF2-40B4-BE49-F238E27FC236}">
                <a16:creationId xmlns:a16="http://schemas.microsoft.com/office/drawing/2014/main" id="{870B131F-5705-C4AA-6757-5783A0DECBD6}"/>
              </a:ext>
            </a:extLst>
          </p:cNvPr>
          <p:cNvSpPr/>
          <p:nvPr/>
        </p:nvSpPr>
        <p:spPr>
          <a:xfrm>
            <a:off x="8284427" y="5650468"/>
            <a:ext cx="1367341" cy="1309230"/>
          </a:xfrm>
          <a:prstGeom prst="rect">
            <a:avLst/>
          </a:prstGeom>
          <a:solidFill>
            <a:srgbClr val="E60045"/>
          </a:solidFill>
        </p:spPr>
        <p:txBody>
          <a:bodyPr/>
          <a:lstStyle/>
          <a:p>
            <a:endParaRPr lang="pl-PL" noProof="1"/>
          </a:p>
        </p:txBody>
      </p:sp>
      <p:sp>
        <p:nvSpPr>
          <p:cNvPr id="41" name="AutoShape 11">
            <a:extLst>
              <a:ext uri="{FF2B5EF4-FFF2-40B4-BE49-F238E27FC236}">
                <a16:creationId xmlns:a16="http://schemas.microsoft.com/office/drawing/2014/main" id="{ADF3BD10-38F0-2117-1485-5435A0ECA22D}"/>
              </a:ext>
            </a:extLst>
          </p:cNvPr>
          <p:cNvSpPr/>
          <p:nvPr/>
        </p:nvSpPr>
        <p:spPr>
          <a:xfrm>
            <a:off x="8284427" y="2461134"/>
            <a:ext cx="1367341" cy="1309230"/>
          </a:xfrm>
          <a:prstGeom prst="rect">
            <a:avLst/>
          </a:prstGeom>
          <a:solidFill>
            <a:srgbClr val="E60045"/>
          </a:solidFill>
        </p:spPr>
        <p:txBody>
          <a:bodyPr/>
          <a:lstStyle/>
          <a:p>
            <a:endParaRPr lang="pl-PL" noProof="1"/>
          </a:p>
        </p:txBody>
      </p:sp>
      <p:sp>
        <p:nvSpPr>
          <p:cNvPr id="42" name="Freeform 12">
            <a:extLst>
              <a:ext uri="{FF2B5EF4-FFF2-40B4-BE49-F238E27FC236}">
                <a16:creationId xmlns:a16="http://schemas.microsoft.com/office/drawing/2014/main" id="{3A34E296-204E-4AAD-DB64-44EC666A0FCE}"/>
              </a:ext>
            </a:extLst>
          </p:cNvPr>
          <p:cNvSpPr/>
          <p:nvPr/>
        </p:nvSpPr>
        <p:spPr>
          <a:xfrm>
            <a:off x="8776549" y="2732653"/>
            <a:ext cx="383096" cy="766192"/>
          </a:xfrm>
          <a:custGeom>
            <a:avLst/>
            <a:gdLst/>
            <a:ahLst/>
            <a:cxnLst/>
            <a:rect l="l" t="t" r="r" b="b"/>
            <a:pathLst>
              <a:path w="383096" h="766192">
                <a:moveTo>
                  <a:pt x="0" y="0"/>
                </a:moveTo>
                <a:lnTo>
                  <a:pt x="383096" y="0"/>
                </a:lnTo>
                <a:lnTo>
                  <a:pt x="383096" y="766192"/>
                </a:lnTo>
                <a:lnTo>
                  <a:pt x="0" y="7661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noProof="1"/>
          </a:p>
        </p:txBody>
      </p:sp>
      <p:grpSp>
        <p:nvGrpSpPr>
          <p:cNvPr id="43" name="Group 13">
            <a:extLst>
              <a:ext uri="{FF2B5EF4-FFF2-40B4-BE49-F238E27FC236}">
                <a16:creationId xmlns:a16="http://schemas.microsoft.com/office/drawing/2014/main" id="{136E8ACF-0B4F-5821-0A71-FC881A322107}"/>
              </a:ext>
            </a:extLst>
          </p:cNvPr>
          <p:cNvGrpSpPr/>
          <p:nvPr/>
        </p:nvGrpSpPr>
        <p:grpSpPr>
          <a:xfrm>
            <a:off x="8528406" y="5919479"/>
            <a:ext cx="905696" cy="761684"/>
            <a:chOff x="0" y="0"/>
            <a:chExt cx="1207594" cy="1015578"/>
          </a:xfrm>
        </p:grpSpPr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B84C16C8-D147-EAA1-A68D-C7C8B208A0DA}"/>
                </a:ext>
              </a:extLst>
            </p:cNvPr>
            <p:cNvSpPr/>
            <p:nvPr/>
          </p:nvSpPr>
          <p:spPr>
            <a:xfrm>
              <a:off x="0" y="0"/>
              <a:ext cx="1207594" cy="514139"/>
            </a:xfrm>
            <a:custGeom>
              <a:avLst/>
              <a:gdLst/>
              <a:ahLst/>
              <a:cxnLst/>
              <a:rect l="l" t="t" r="r" b="b"/>
              <a:pathLst>
                <a:path w="1207594" h="514139">
                  <a:moveTo>
                    <a:pt x="0" y="0"/>
                  </a:moveTo>
                  <a:lnTo>
                    <a:pt x="1207594" y="0"/>
                  </a:lnTo>
                  <a:lnTo>
                    <a:pt x="1207594" y="514139"/>
                  </a:lnTo>
                  <a:lnTo>
                    <a:pt x="0" y="514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b="-134876"/>
              </a:stretch>
            </a:blipFill>
          </p:spPr>
          <p:txBody>
            <a:bodyPr/>
            <a:lstStyle/>
            <a:p>
              <a:endParaRPr lang="pl-PL" noProof="1"/>
            </a:p>
          </p:txBody>
        </p:sp>
        <p:sp>
          <p:nvSpPr>
            <p:cNvPr id="45" name="Freeform 15">
              <a:extLst>
                <a:ext uri="{FF2B5EF4-FFF2-40B4-BE49-F238E27FC236}">
                  <a16:creationId xmlns:a16="http://schemas.microsoft.com/office/drawing/2014/main" id="{CDB9E4C4-0CB5-8D71-4A96-CC01C049A7F6}"/>
                </a:ext>
              </a:extLst>
            </p:cNvPr>
            <p:cNvSpPr/>
            <p:nvPr/>
          </p:nvSpPr>
          <p:spPr>
            <a:xfrm flipV="1">
              <a:off x="0" y="501439"/>
              <a:ext cx="1207594" cy="514139"/>
            </a:xfrm>
            <a:custGeom>
              <a:avLst/>
              <a:gdLst/>
              <a:ahLst/>
              <a:cxnLst/>
              <a:rect l="l" t="t" r="r" b="b"/>
              <a:pathLst>
                <a:path w="1207594" h="514139">
                  <a:moveTo>
                    <a:pt x="0" y="514139"/>
                  </a:moveTo>
                  <a:lnTo>
                    <a:pt x="1207594" y="514139"/>
                  </a:lnTo>
                  <a:lnTo>
                    <a:pt x="1207594" y="0"/>
                  </a:lnTo>
                  <a:lnTo>
                    <a:pt x="0" y="0"/>
                  </a:lnTo>
                  <a:lnTo>
                    <a:pt x="0" y="514139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b="-134876"/>
              </a:stretch>
            </a:blipFill>
          </p:spPr>
          <p:txBody>
            <a:bodyPr/>
            <a:lstStyle/>
            <a:p>
              <a:endParaRPr lang="pl-PL" noProof="1"/>
            </a:p>
          </p:txBody>
        </p:sp>
      </p:grpSp>
      <p:sp>
        <p:nvSpPr>
          <p:cNvPr id="46" name="Freeform 16">
            <a:extLst>
              <a:ext uri="{FF2B5EF4-FFF2-40B4-BE49-F238E27FC236}">
                <a16:creationId xmlns:a16="http://schemas.microsoft.com/office/drawing/2014/main" id="{28F8099F-F83A-1AC2-1C52-C6D77CADCDF3}"/>
              </a:ext>
            </a:extLst>
          </p:cNvPr>
          <p:cNvSpPr/>
          <p:nvPr/>
        </p:nvSpPr>
        <p:spPr>
          <a:xfrm rot="-5400000" flipH="1" flipV="1">
            <a:off x="8826822" y="6144867"/>
            <a:ext cx="369977" cy="320432"/>
          </a:xfrm>
          <a:custGeom>
            <a:avLst/>
            <a:gdLst/>
            <a:ahLst/>
            <a:cxnLst/>
            <a:rect l="l" t="t" r="r" b="b"/>
            <a:pathLst>
              <a:path w="369977" h="320432">
                <a:moveTo>
                  <a:pt x="369978" y="320432"/>
                </a:moveTo>
                <a:lnTo>
                  <a:pt x="0" y="320432"/>
                </a:lnTo>
                <a:lnTo>
                  <a:pt x="0" y="0"/>
                </a:lnTo>
                <a:lnTo>
                  <a:pt x="369978" y="0"/>
                </a:lnTo>
                <a:lnTo>
                  <a:pt x="369978" y="320432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noProof="1"/>
          </a:p>
        </p:txBody>
      </p:sp>
      <p:sp>
        <p:nvSpPr>
          <p:cNvPr id="47" name="AutoShape 17">
            <a:extLst>
              <a:ext uri="{FF2B5EF4-FFF2-40B4-BE49-F238E27FC236}">
                <a16:creationId xmlns:a16="http://schemas.microsoft.com/office/drawing/2014/main" id="{18421B29-F54C-3CDF-3876-448A2A7FA44A}"/>
              </a:ext>
            </a:extLst>
          </p:cNvPr>
          <p:cNvSpPr/>
          <p:nvPr/>
        </p:nvSpPr>
        <p:spPr>
          <a:xfrm>
            <a:off x="8297584" y="7245135"/>
            <a:ext cx="1367341" cy="1309230"/>
          </a:xfrm>
          <a:prstGeom prst="rect">
            <a:avLst/>
          </a:prstGeom>
          <a:solidFill>
            <a:srgbClr val="E60045"/>
          </a:solidFill>
        </p:spPr>
        <p:txBody>
          <a:bodyPr/>
          <a:lstStyle/>
          <a:p>
            <a:endParaRPr lang="pl-PL" noProof="1"/>
          </a:p>
        </p:txBody>
      </p:sp>
      <p:sp>
        <p:nvSpPr>
          <p:cNvPr id="48" name="Freeform 18">
            <a:extLst>
              <a:ext uri="{FF2B5EF4-FFF2-40B4-BE49-F238E27FC236}">
                <a16:creationId xmlns:a16="http://schemas.microsoft.com/office/drawing/2014/main" id="{6BA75B40-9122-D922-B93F-5A6A7EF38D25}"/>
              </a:ext>
            </a:extLst>
          </p:cNvPr>
          <p:cNvSpPr/>
          <p:nvPr/>
        </p:nvSpPr>
        <p:spPr>
          <a:xfrm>
            <a:off x="8453635" y="7411934"/>
            <a:ext cx="1028924" cy="975633"/>
          </a:xfrm>
          <a:custGeom>
            <a:avLst/>
            <a:gdLst/>
            <a:ahLst/>
            <a:cxnLst/>
            <a:rect l="l" t="t" r="r" b="b"/>
            <a:pathLst>
              <a:path w="1028924" h="975633">
                <a:moveTo>
                  <a:pt x="0" y="0"/>
                </a:moveTo>
                <a:lnTo>
                  <a:pt x="1028924" y="0"/>
                </a:lnTo>
                <a:lnTo>
                  <a:pt x="1028924" y="975633"/>
                </a:lnTo>
                <a:lnTo>
                  <a:pt x="0" y="9756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5354" t="-30620" r="-27447" b="-30527"/>
            </a:stretch>
          </a:blipFill>
        </p:spPr>
        <p:txBody>
          <a:bodyPr/>
          <a:lstStyle/>
          <a:p>
            <a:endParaRPr lang="pl-PL" noProof="1"/>
          </a:p>
        </p:txBody>
      </p:sp>
      <p:sp>
        <p:nvSpPr>
          <p:cNvPr id="49" name="TextBox 19">
            <a:extLst>
              <a:ext uri="{FF2B5EF4-FFF2-40B4-BE49-F238E27FC236}">
                <a16:creationId xmlns:a16="http://schemas.microsoft.com/office/drawing/2014/main" id="{230D7490-5DD9-8BE6-3BC2-6EAE35D96A49}"/>
              </a:ext>
            </a:extLst>
          </p:cNvPr>
          <p:cNvSpPr txBox="1"/>
          <p:nvPr/>
        </p:nvSpPr>
        <p:spPr>
          <a:xfrm>
            <a:off x="10371735" y="6121251"/>
            <a:ext cx="3030761" cy="38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70"/>
              </a:lnSpc>
            </a:pPr>
            <a:r>
              <a:rPr lang="pl-PL" sz="2700" b="1" noProof="1">
                <a:solidFill>
                  <a:srgbClr val="000000"/>
                </a:solidFill>
                <a:latin typeface="WATstyle"/>
                <a:ea typeface="WATstyle"/>
                <a:cs typeface="WATstyle"/>
                <a:sym typeface="WATstyle"/>
              </a:rPr>
              <a:t>/UczelniaWAT</a:t>
            </a:r>
          </a:p>
        </p:txBody>
      </p:sp>
      <p:sp>
        <p:nvSpPr>
          <p:cNvPr id="50" name="TextBox 20">
            <a:extLst>
              <a:ext uri="{FF2B5EF4-FFF2-40B4-BE49-F238E27FC236}">
                <a16:creationId xmlns:a16="http://schemas.microsoft.com/office/drawing/2014/main" id="{CDA99386-8626-247C-0BBD-E200B3E4F4AC}"/>
              </a:ext>
            </a:extLst>
          </p:cNvPr>
          <p:cNvSpPr txBox="1"/>
          <p:nvPr/>
        </p:nvSpPr>
        <p:spPr>
          <a:xfrm>
            <a:off x="10371735" y="2947474"/>
            <a:ext cx="6394360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49"/>
              </a:lnSpc>
            </a:pPr>
            <a:r>
              <a:rPr lang="pl-PL" sz="2499" b="1" noProof="1">
                <a:solidFill>
                  <a:srgbClr val="000000"/>
                </a:solidFill>
                <a:latin typeface="WATstyle"/>
                <a:ea typeface="WATstyle"/>
                <a:cs typeface="WATstyle"/>
                <a:sym typeface="WATstyle"/>
              </a:rPr>
              <a:t>/WOJSKOWA.AKADEMIA.TECHNICZNA</a:t>
            </a:r>
          </a:p>
        </p:txBody>
      </p:sp>
      <p:sp>
        <p:nvSpPr>
          <p:cNvPr id="51" name="TextBox 21">
            <a:extLst>
              <a:ext uri="{FF2B5EF4-FFF2-40B4-BE49-F238E27FC236}">
                <a16:creationId xmlns:a16="http://schemas.microsoft.com/office/drawing/2014/main" id="{5E20880C-50BD-7A4E-896A-1992C760864F}"/>
              </a:ext>
            </a:extLst>
          </p:cNvPr>
          <p:cNvSpPr txBox="1"/>
          <p:nvPr/>
        </p:nvSpPr>
        <p:spPr>
          <a:xfrm>
            <a:off x="10371735" y="7715918"/>
            <a:ext cx="5511884" cy="38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70"/>
              </a:lnSpc>
            </a:pPr>
            <a:r>
              <a:rPr lang="pl-PL" sz="2700" b="1" noProof="1">
                <a:solidFill>
                  <a:srgbClr val="000000"/>
                </a:solidFill>
                <a:latin typeface="WATstyle"/>
                <a:ea typeface="WATstyle"/>
                <a:cs typeface="WATstyle"/>
                <a:sym typeface="WATstyle"/>
              </a:rPr>
              <a:t>/WAT_edu</a:t>
            </a:r>
          </a:p>
        </p:txBody>
      </p:sp>
      <p:sp>
        <p:nvSpPr>
          <p:cNvPr id="52" name="TextBox 22">
            <a:extLst>
              <a:ext uri="{FF2B5EF4-FFF2-40B4-BE49-F238E27FC236}">
                <a16:creationId xmlns:a16="http://schemas.microsoft.com/office/drawing/2014/main" id="{DDF8EEE3-4919-DBCA-9A90-675326E5B443}"/>
              </a:ext>
            </a:extLst>
          </p:cNvPr>
          <p:cNvSpPr txBox="1"/>
          <p:nvPr/>
        </p:nvSpPr>
        <p:spPr>
          <a:xfrm>
            <a:off x="12573000" y="465077"/>
            <a:ext cx="7055295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pl-PL" sz="5000" b="1" noProof="1">
                <a:solidFill>
                  <a:schemeClr val="bg1"/>
                </a:solidFill>
                <a:latin typeface="WATstyle"/>
                <a:ea typeface="WATstyle"/>
                <a:cs typeface="WATstyle"/>
                <a:sym typeface="WATstyle"/>
              </a:rPr>
              <a:t>Gdzie nas znaleźć?</a:t>
            </a:r>
          </a:p>
        </p:txBody>
      </p:sp>
      <p:sp>
        <p:nvSpPr>
          <p:cNvPr id="3" name="AutoShape 29">
            <a:extLst>
              <a:ext uri="{FF2B5EF4-FFF2-40B4-BE49-F238E27FC236}">
                <a16:creationId xmlns:a16="http://schemas.microsoft.com/office/drawing/2014/main" id="{8590A005-43BB-F0F3-4695-A48A7FDB015C}"/>
              </a:ext>
            </a:extLst>
          </p:cNvPr>
          <p:cNvSpPr/>
          <p:nvPr/>
        </p:nvSpPr>
        <p:spPr>
          <a:xfrm>
            <a:off x="8297584" y="8749843"/>
            <a:ext cx="1367341" cy="1317934"/>
          </a:xfrm>
          <a:prstGeom prst="rect">
            <a:avLst/>
          </a:prstGeom>
          <a:solidFill>
            <a:srgbClr val="D61640"/>
          </a:solidFill>
        </p:spPr>
        <p:txBody>
          <a:bodyPr/>
          <a:lstStyle/>
          <a:p>
            <a:endParaRPr lang="pl-PL" sz="3200" noProof="1">
              <a:solidFill>
                <a:srgbClr val="D61640"/>
              </a:solidFill>
              <a:latin typeface="WATstyle" panose="020F0502020204030203" pitchFamily="34" charset="-18"/>
            </a:endParaRPr>
          </a:p>
        </p:txBody>
      </p:sp>
      <p:sp>
        <p:nvSpPr>
          <p:cNvPr id="5" name="TextBox 31">
            <a:extLst>
              <a:ext uri="{FF2B5EF4-FFF2-40B4-BE49-F238E27FC236}">
                <a16:creationId xmlns:a16="http://schemas.microsoft.com/office/drawing/2014/main" id="{0517AFBF-9425-3B8D-306E-EA8FA86FF622}"/>
              </a:ext>
            </a:extLst>
          </p:cNvPr>
          <p:cNvSpPr txBox="1"/>
          <p:nvPr/>
        </p:nvSpPr>
        <p:spPr>
          <a:xfrm>
            <a:off x="10360849" y="9398136"/>
            <a:ext cx="9151681" cy="277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125"/>
              </a:lnSpc>
            </a:pPr>
            <a:r>
              <a:rPr lang="pl-PL" sz="2700" b="1" u="sng" noProof="1">
                <a:latin typeface="WATstyle" panose="020F0502020204030203" pitchFamily="34" charset="-18"/>
              </a:rPr>
              <a:t>/school/military-university-of-technology/</a:t>
            </a:r>
            <a:endParaRPr lang="pl-PL" sz="2700" b="1" u="sng" noProof="1">
              <a:latin typeface="WATstyle" panose="020F0502020204030203" pitchFamily="34" charset="-18"/>
              <a:hlinkClick r:id="rId18" tooltip="https://www.linkedin.com/school/military-university-of-technology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6" name="TextBox 31">
            <a:extLst>
              <a:ext uri="{FF2B5EF4-FFF2-40B4-BE49-F238E27FC236}">
                <a16:creationId xmlns:a16="http://schemas.microsoft.com/office/drawing/2014/main" id="{131F5BF2-6290-1627-35A6-DE8849E25643}"/>
              </a:ext>
            </a:extLst>
          </p:cNvPr>
          <p:cNvSpPr txBox="1"/>
          <p:nvPr/>
        </p:nvSpPr>
        <p:spPr>
          <a:xfrm>
            <a:off x="8604562" y="9547761"/>
            <a:ext cx="1134930" cy="390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125"/>
              </a:lnSpc>
            </a:pPr>
            <a:r>
              <a:rPr lang="pl-PL" sz="7200" b="1" noProof="1">
                <a:solidFill>
                  <a:schemeClr val="bg1"/>
                </a:solidFill>
                <a:latin typeface="WATstyle Black" panose="020F0A02020204030203" pitchFamily="34" charset="-18"/>
              </a:rPr>
              <a:t>in</a:t>
            </a:r>
            <a:endParaRPr lang="pl-PL" sz="4800" b="1" noProof="1">
              <a:solidFill>
                <a:schemeClr val="bg1"/>
              </a:solidFill>
              <a:latin typeface="WATstyle Black" panose="020F0A02020204030203" pitchFamily="34" charset="-18"/>
              <a:hlinkClick r:id="rId18" tooltip="https://www.linkedin.com/school/military-university-of-technology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E6DF9-2463-AAB9-BF08-A1FB8C1C6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224463F5-2F56-EB67-91C5-B98334CCC06F}"/>
              </a:ext>
            </a:extLst>
          </p:cNvPr>
          <p:cNvSpPr/>
          <p:nvPr/>
        </p:nvSpPr>
        <p:spPr>
          <a:xfrm>
            <a:off x="0" y="465121"/>
            <a:ext cx="14020800" cy="1369817"/>
          </a:xfrm>
          <a:prstGeom prst="rect">
            <a:avLst/>
          </a:prstGeom>
          <a:solidFill>
            <a:srgbClr val="0059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1">
              <a:solidFill>
                <a:srgbClr val="00592A"/>
              </a:solidFill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C6AA7-06FA-5822-812C-9CB473B7F4EB}"/>
              </a:ext>
            </a:extLst>
          </p:cNvPr>
          <p:cNvSpPr txBox="1"/>
          <p:nvPr/>
        </p:nvSpPr>
        <p:spPr>
          <a:xfrm>
            <a:off x="16330325" y="9814411"/>
            <a:ext cx="1818175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60"/>
              </a:lnSpc>
            </a:pPr>
            <a:r>
              <a:rPr lang="pl-PL" sz="2145" noProof="1">
                <a:solidFill>
                  <a:srgbClr val="1B1A1A"/>
                </a:solidFill>
                <a:latin typeface="WATstyle" panose="020F0502020204030203" pitchFamily="34" charset="-18"/>
              </a:rPr>
              <a:t>WAT.EDU.PL</a:t>
            </a: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B5626C2-7968-B635-7D80-2691B8B62A8D}"/>
              </a:ext>
            </a:extLst>
          </p:cNvPr>
          <p:cNvGrpSpPr/>
          <p:nvPr/>
        </p:nvGrpSpPr>
        <p:grpSpPr>
          <a:xfrm>
            <a:off x="0" y="9626245"/>
            <a:ext cx="18288000" cy="660755"/>
            <a:chOff x="0" y="0"/>
            <a:chExt cx="24384000" cy="881007"/>
          </a:xfrm>
        </p:grpSpPr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74C9B428-7DED-FFA1-0ED1-82D63C633E4A}"/>
                </a:ext>
              </a:extLst>
            </p:cNvPr>
            <p:cNvGrpSpPr/>
            <p:nvPr/>
          </p:nvGrpSpPr>
          <p:grpSpPr>
            <a:xfrm>
              <a:off x="0" y="0"/>
              <a:ext cx="24384000" cy="881007"/>
              <a:chOff x="0" y="0"/>
              <a:chExt cx="6186311" cy="223515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FFC1D582-A635-07C6-FCBC-E8EE8A9BF174}"/>
                  </a:ext>
                </a:extLst>
              </p:cNvPr>
              <p:cNvSpPr/>
              <p:nvPr/>
            </p:nvSpPr>
            <p:spPr>
              <a:xfrm>
                <a:off x="0" y="0"/>
                <a:ext cx="6186311" cy="223515"/>
              </a:xfrm>
              <a:custGeom>
                <a:avLst/>
                <a:gdLst/>
                <a:ahLst/>
                <a:cxnLst/>
                <a:rect l="l" t="t" r="r" b="b"/>
                <a:pathLst>
                  <a:path w="6186311" h="223515">
                    <a:moveTo>
                      <a:pt x="0" y="0"/>
                    </a:moveTo>
                    <a:lnTo>
                      <a:pt x="6186311" y="0"/>
                    </a:lnTo>
                    <a:lnTo>
                      <a:pt x="6186311" y="223515"/>
                    </a:lnTo>
                    <a:lnTo>
                      <a:pt x="0" y="223515"/>
                    </a:lnTo>
                    <a:close/>
                  </a:path>
                </a:pathLst>
              </a:custGeom>
              <a:solidFill>
                <a:srgbClr val="F9FCFF"/>
              </a:solidFill>
            </p:spPr>
            <p:txBody>
              <a:bodyPr/>
              <a:lstStyle/>
              <a:p>
                <a:endParaRPr lang="pl-PL" noProof="1">
                  <a:latin typeface="WATstyle" panose="020F0502020204030203" pitchFamily="34" charset="-18"/>
                </a:endParaRPr>
              </a:p>
            </p:txBody>
          </p:sp>
        </p:grp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131B000-7200-402D-7D5A-C72EFFDCC0C5}"/>
                </a:ext>
              </a:extLst>
            </p:cNvPr>
            <p:cNvSpPr/>
            <p:nvPr/>
          </p:nvSpPr>
          <p:spPr>
            <a:xfrm>
              <a:off x="328449" y="83061"/>
              <a:ext cx="549087" cy="714886"/>
            </a:xfrm>
            <a:custGeom>
              <a:avLst/>
              <a:gdLst/>
              <a:ahLst/>
              <a:cxnLst/>
              <a:rect l="l" t="t" r="r" b="b"/>
              <a:pathLst>
                <a:path w="549087" h="714886">
                  <a:moveTo>
                    <a:pt x="0" y="0"/>
                  </a:moveTo>
                  <a:lnTo>
                    <a:pt x="549086" y="0"/>
                  </a:lnTo>
                  <a:lnTo>
                    <a:pt x="549086" y="714885"/>
                  </a:lnTo>
                  <a:lnTo>
                    <a:pt x="0" y="71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18D4DCBF-F155-276A-5873-B28A1D359577}"/>
                </a:ext>
              </a:extLst>
            </p:cNvPr>
            <p:cNvSpPr txBox="1"/>
            <p:nvPr/>
          </p:nvSpPr>
          <p:spPr>
            <a:xfrm>
              <a:off x="96887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WOJSKOWA AKADEMIA TECHNICZNA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E39D2311-6AA8-EE13-7486-476E2B7B86C8}"/>
                </a:ext>
              </a:extLst>
            </p:cNvPr>
            <p:cNvSpPr txBox="1"/>
            <p:nvPr/>
          </p:nvSpPr>
          <p:spPr>
            <a:xfrm>
              <a:off x="1130009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#WIEDZA #AMBICJA #TECHNOLOGIA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270C94DC-D657-AC7F-86DD-655EAF1C050D}"/>
                </a:ext>
              </a:extLst>
            </p:cNvPr>
            <p:cNvSpPr txBox="1"/>
            <p:nvPr/>
          </p:nvSpPr>
          <p:spPr>
            <a:xfrm>
              <a:off x="21631318" y="244538"/>
              <a:ext cx="2424233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WAT.EDU.PL</a:t>
              </a:r>
            </a:p>
          </p:txBody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AFC0DEF8-701E-07F7-CA47-0AF2F3A757CE}"/>
              </a:ext>
            </a:extLst>
          </p:cNvPr>
          <p:cNvSpPr txBox="1"/>
          <p:nvPr/>
        </p:nvSpPr>
        <p:spPr>
          <a:xfrm>
            <a:off x="215958" y="2256399"/>
            <a:ext cx="8168929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3600" noProof="1">
                <a:solidFill>
                  <a:srgbClr val="1B1A1A"/>
                </a:solidFill>
                <a:latin typeface="WATstyle" panose="020F0502020204030203" pitchFamily="34" charset="-18"/>
              </a:rPr>
              <a:t>to największa wojskowo-cywilna publiczna uczelnia akademicka w Polsce. </a:t>
            </a:r>
          </a:p>
          <a:p>
            <a:endParaRPr lang="pl-PL" sz="3600" noProof="1">
              <a:solidFill>
                <a:srgbClr val="1B1A1A"/>
              </a:solidFill>
              <a:latin typeface="WATstyle" panose="020F0502020204030203" pitchFamily="34" charset="-18"/>
            </a:endParaRPr>
          </a:p>
          <a:p>
            <a:r>
              <a:rPr lang="pl-PL" sz="3600" noProof="1">
                <a:solidFill>
                  <a:srgbClr val="1B1A1A"/>
                </a:solidFill>
                <a:latin typeface="WATstyle" panose="020F0502020204030203" pitchFamily="34" charset="-18"/>
              </a:rPr>
              <a:t>WAT jest zapleczem eksperckim </a:t>
            </a:r>
            <a:br>
              <a:rPr lang="pl-PL" sz="3600" noProof="1">
                <a:solidFill>
                  <a:srgbClr val="1B1A1A"/>
                </a:solidFill>
                <a:latin typeface="WATstyle" panose="020F0502020204030203" pitchFamily="34" charset="-18"/>
              </a:rPr>
            </a:br>
            <a:r>
              <a:rPr lang="pl-PL" sz="3600" noProof="1">
                <a:solidFill>
                  <a:srgbClr val="1B1A1A"/>
                </a:solidFill>
                <a:latin typeface="WATstyle" panose="020F0502020204030203" pitchFamily="34" charset="-18"/>
              </a:rPr>
              <a:t>i badawczym MON, a także innych resortów w zakresie tzw. high technology, w tym techniki wojskowej </a:t>
            </a:r>
            <a:br>
              <a:rPr lang="pl-PL" sz="3600" noProof="1">
                <a:solidFill>
                  <a:srgbClr val="1B1A1A"/>
                </a:solidFill>
                <a:latin typeface="WATstyle" panose="020F0502020204030203" pitchFamily="34" charset="-18"/>
              </a:rPr>
            </a:br>
            <a:r>
              <a:rPr lang="pl-PL" sz="3600" noProof="1">
                <a:solidFill>
                  <a:srgbClr val="1B1A1A"/>
                </a:solidFill>
                <a:latin typeface="WATstyle" panose="020F0502020204030203" pitchFamily="34" charset="-18"/>
              </a:rPr>
              <a:t>i technologii bezpieczeństwa. </a:t>
            </a:r>
          </a:p>
          <a:p>
            <a:endParaRPr lang="pl-PL" sz="3600" noProof="1">
              <a:solidFill>
                <a:srgbClr val="1B1A1A"/>
              </a:solidFill>
              <a:latin typeface="WATstyle" panose="020F0502020204030203" pitchFamily="34" charset="-18"/>
            </a:endParaRPr>
          </a:p>
          <a:p>
            <a:r>
              <a:rPr lang="pl-PL" sz="3600" noProof="1">
                <a:solidFill>
                  <a:srgbClr val="1B1A1A"/>
                </a:solidFill>
                <a:latin typeface="WATstyle" panose="020F0502020204030203" pitchFamily="34" charset="-18"/>
              </a:rPr>
              <a:t>Absolwenci WAT nie mają problemów ze znalezieniem pracy, są wysoko oceniani przez pracodawców w kraju i za granicą. </a:t>
            </a:r>
            <a:endParaRPr lang="pl-PL" sz="3600" b="1" noProof="1">
              <a:solidFill>
                <a:srgbClr val="1B1A1A"/>
              </a:solidFill>
              <a:latin typeface="WATstyle" panose="020F0502020204030203" pitchFamily="34" charset="-18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1321D6E8-BB44-D47F-591E-4A2D3F47E412}"/>
              </a:ext>
            </a:extLst>
          </p:cNvPr>
          <p:cNvSpPr txBox="1"/>
          <p:nvPr/>
        </p:nvSpPr>
        <p:spPr>
          <a:xfrm>
            <a:off x="430908" y="634789"/>
            <a:ext cx="15037692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pl-PL" sz="7000" b="1" noProof="1">
                <a:solidFill>
                  <a:schemeClr val="bg1"/>
                </a:solidFill>
                <a:latin typeface="WATstyle" panose="020F0502020204030203" pitchFamily="34" charset="-18"/>
              </a:rPr>
              <a:t>Wojskowa Akademia Techniczna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EB51BB15-1CA3-D73B-191E-28237450BA84}"/>
              </a:ext>
            </a:extLst>
          </p:cNvPr>
          <p:cNvSpPr/>
          <p:nvPr/>
        </p:nvSpPr>
        <p:spPr>
          <a:xfrm>
            <a:off x="8991600" y="2256399"/>
            <a:ext cx="9296400" cy="7369846"/>
          </a:xfrm>
          <a:custGeom>
            <a:avLst/>
            <a:gdLst/>
            <a:ahLst/>
            <a:cxnLst/>
            <a:rect l="l" t="t" r="r" b="b"/>
            <a:pathLst>
              <a:path w="8794496" h="9992282">
                <a:moveTo>
                  <a:pt x="0" y="0"/>
                </a:moveTo>
                <a:lnTo>
                  <a:pt x="8794496" y="0"/>
                </a:lnTo>
                <a:lnTo>
                  <a:pt x="8794496" y="9992282"/>
                </a:lnTo>
                <a:lnTo>
                  <a:pt x="0" y="9992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207" t="-210" r="-7887"/>
            </a:stretch>
          </a:blipFill>
        </p:spPr>
        <p:txBody>
          <a:bodyPr/>
          <a:lstStyle/>
          <a:p>
            <a:endParaRPr lang="pl-PL" noProof="1">
              <a:latin typeface="WATstyle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49543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582098" y="1480676"/>
            <a:ext cx="7677202" cy="6766995"/>
            <a:chOff x="0" y="0"/>
            <a:chExt cx="2366867" cy="20862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66868" cy="2086253"/>
            </a:xfrm>
            <a:custGeom>
              <a:avLst/>
              <a:gdLst/>
              <a:ahLst/>
              <a:cxnLst/>
              <a:rect l="l" t="t" r="r" b="b"/>
              <a:pathLst>
                <a:path w="2366868" h="2086253">
                  <a:moveTo>
                    <a:pt x="2242407" y="2086253"/>
                  </a:moveTo>
                  <a:lnTo>
                    <a:pt x="124460" y="2086253"/>
                  </a:lnTo>
                  <a:cubicBezTo>
                    <a:pt x="55880" y="2086253"/>
                    <a:pt x="0" y="2030373"/>
                    <a:pt x="0" y="19617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2408" y="0"/>
                  </a:lnTo>
                  <a:cubicBezTo>
                    <a:pt x="2310987" y="0"/>
                    <a:pt x="2366868" y="55880"/>
                    <a:pt x="2366868" y="124460"/>
                  </a:cubicBezTo>
                  <a:lnTo>
                    <a:pt x="2366868" y="1961793"/>
                  </a:lnTo>
                  <a:cubicBezTo>
                    <a:pt x="2366868" y="2030373"/>
                    <a:pt x="2310987" y="2086253"/>
                    <a:pt x="2242408" y="2086253"/>
                  </a:cubicBezTo>
                  <a:close/>
                </a:path>
              </a:pathLst>
            </a:custGeom>
            <a:solidFill>
              <a:srgbClr val="FFFFFF">
                <a:alpha val="97647"/>
              </a:srgbClr>
            </a:solidFill>
          </p:spPr>
          <p:txBody>
            <a:bodyPr/>
            <a:lstStyle/>
            <a:p>
              <a:endParaRPr lang="pl-PL" noProof="1"/>
            </a:p>
          </p:txBody>
        </p:sp>
      </p:grpSp>
      <p:sp>
        <p:nvSpPr>
          <p:cNvPr id="5" name="AutoShape 5"/>
          <p:cNvSpPr/>
          <p:nvPr/>
        </p:nvSpPr>
        <p:spPr>
          <a:xfrm>
            <a:off x="10106319" y="4312406"/>
            <a:ext cx="6628760" cy="0"/>
          </a:xfrm>
          <a:prstGeom prst="line">
            <a:avLst/>
          </a:prstGeom>
          <a:ln w="9525" cap="flat">
            <a:solidFill>
              <a:srgbClr val="16496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 noProof="1"/>
          </a:p>
        </p:txBody>
      </p:sp>
      <p:sp>
        <p:nvSpPr>
          <p:cNvPr id="6" name="Freeform 6"/>
          <p:cNvSpPr/>
          <p:nvPr/>
        </p:nvSpPr>
        <p:spPr>
          <a:xfrm>
            <a:off x="11547693" y="3414052"/>
            <a:ext cx="3689745" cy="622645"/>
          </a:xfrm>
          <a:custGeom>
            <a:avLst/>
            <a:gdLst/>
            <a:ahLst/>
            <a:cxnLst/>
            <a:rect l="l" t="t" r="r" b="b"/>
            <a:pathLst>
              <a:path w="3689745" h="622645">
                <a:moveTo>
                  <a:pt x="0" y="0"/>
                </a:moveTo>
                <a:lnTo>
                  <a:pt x="3689745" y="0"/>
                </a:lnTo>
                <a:lnTo>
                  <a:pt x="3689745" y="622645"/>
                </a:lnTo>
                <a:lnTo>
                  <a:pt x="0" y="6226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noProof="1"/>
          </a:p>
        </p:txBody>
      </p:sp>
      <p:grpSp>
        <p:nvGrpSpPr>
          <p:cNvPr id="7" name="Group 7"/>
          <p:cNvGrpSpPr/>
          <p:nvPr/>
        </p:nvGrpSpPr>
        <p:grpSpPr>
          <a:xfrm>
            <a:off x="11598199" y="4467606"/>
            <a:ext cx="3645001" cy="3645001"/>
            <a:chOff x="0" y="0"/>
            <a:chExt cx="4860001" cy="48600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60001" cy="4860001"/>
            </a:xfrm>
            <a:custGeom>
              <a:avLst/>
              <a:gdLst/>
              <a:ahLst/>
              <a:cxnLst/>
              <a:rect l="l" t="t" r="r" b="b"/>
              <a:pathLst>
                <a:path w="4860001" h="4860001">
                  <a:moveTo>
                    <a:pt x="0" y="0"/>
                  </a:moveTo>
                  <a:lnTo>
                    <a:pt x="4860001" y="0"/>
                  </a:lnTo>
                  <a:lnTo>
                    <a:pt x="4860001" y="4860001"/>
                  </a:lnTo>
                  <a:lnTo>
                    <a:pt x="0" y="4860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 noProof="1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9626245"/>
            <a:ext cx="18288000" cy="660755"/>
            <a:chOff x="0" y="0"/>
            <a:chExt cx="24384000" cy="881007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4384000" cy="881007"/>
              <a:chOff x="0" y="0"/>
              <a:chExt cx="6186311" cy="22351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186311" cy="223515"/>
              </a:xfrm>
              <a:custGeom>
                <a:avLst/>
                <a:gdLst/>
                <a:ahLst/>
                <a:cxnLst/>
                <a:rect l="l" t="t" r="r" b="b"/>
                <a:pathLst>
                  <a:path w="6186311" h="223515">
                    <a:moveTo>
                      <a:pt x="0" y="0"/>
                    </a:moveTo>
                    <a:lnTo>
                      <a:pt x="6186311" y="0"/>
                    </a:lnTo>
                    <a:lnTo>
                      <a:pt x="6186311" y="223515"/>
                    </a:lnTo>
                    <a:lnTo>
                      <a:pt x="0" y="223515"/>
                    </a:lnTo>
                    <a:close/>
                  </a:path>
                </a:pathLst>
              </a:custGeom>
              <a:solidFill>
                <a:srgbClr val="F9FCFF"/>
              </a:solidFill>
            </p:spPr>
            <p:txBody>
              <a:bodyPr/>
              <a:lstStyle/>
              <a:p>
                <a:endParaRPr lang="pl-PL" noProof="1"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328449" y="83061"/>
              <a:ext cx="549087" cy="714886"/>
            </a:xfrm>
            <a:custGeom>
              <a:avLst/>
              <a:gdLst/>
              <a:ahLst/>
              <a:cxnLst/>
              <a:rect l="l" t="t" r="r" b="b"/>
              <a:pathLst>
                <a:path w="549087" h="714886">
                  <a:moveTo>
                    <a:pt x="0" y="0"/>
                  </a:moveTo>
                  <a:lnTo>
                    <a:pt x="549086" y="0"/>
                  </a:lnTo>
                  <a:lnTo>
                    <a:pt x="549086" y="714885"/>
                  </a:lnTo>
                  <a:lnTo>
                    <a:pt x="0" y="71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l-PL" noProof="1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6887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b="1" noProof="1">
                  <a:solidFill>
                    <a:srgbClr val="1B1A1A"/>
                  </a:solidFill>
                  <a:latin typeface="WATstyle" panose="020F0502020204030203" pitchFamily="34" charset="-18"/>
                  <a:ea typeface="WATstyle 1"/>
                  <a:cs typeface="WATstyle 1"/>
                  <a:sym typeface="WATstyle 1"/>
                </a:rPr>
                <a:t>WOJSKOWA AKADEMIA TECHNICZNA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30009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b="1" noProof="1">
                  <a:solidFill>
                    <a:srgbClr val="1B1A1A"/>
                  </a:solidFill>
                  <a:latin typeface="WATstyle" panose="020F0502020204030203" pitchFamily="34" charset="-18"/>
                  <a:ea typeface="WATstyle 1"/>
                  <a:cs typeface="WATstyle 1"/>
                  <a:sym typeface="WATstyle 1"/>
                </a:rPr>
                <a:t>#WIEDZA #AMBICJA #TECHNOLOGIA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1631318" y="244538"/>
              <a:ext cx="2424233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b="1" noProof="1">
                  <a:solidFill>
                    <a:srgbClr val="1B1A1A"/>
                  </a:solidFill>
                  <a:latin typeface="WATstyle" panose="020F0502020204030203" pitchFamily="34" charset="-18"/>
                  <a:ea typeface="WATstyle 1"/>
                  <a:cs typeface="WATstyle 1"/>
                  <a:sym typeface="WATstyle 1"/>
                </a:rPr>
                <a:t>WAT.EDU.PL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028700" y="1580264"/>
            <a:ext cx="7282863" cy="6567819"/>
          </a:xfrm>
          <a:custGeom>
            <a:avLst/>
            <a:gdLst/>
            <a:ahLst/>
            <a:cxnLst/>
            <a:rect l="l" t="t" r="r" b="b"/>
            <a:pathLst>
              <a:path w="7282863" h="6567819">
                <a:moveTo>
                  <a:pt x="0" y="0"/>
                </a:moveTo>
                <a:lnTo>
                  <a:pt x="7282863" y="0"/>
                </a:lnTo>
                <a:lnTo>
                  <a:pt x="7282863" y="6567819"/>
                </a:lnTo>
                <a:lnTo>
                  <a:pt x="0" y="65678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noProof="1"/>
          </a:p>
        </p:txBody>
      </p:sp>
      <p:grpSp>
        <p:nvGrpSpPr>
          <p:cNvPr id="17" name="Group 17"/>
          <p:cNvGrpSpPr/>
          <p:nvPr/>
        </p:nvGrpSpPr>
        <p:grpSpPr>
          <a:xfrm>
            <a:off x="11598199" y="4467606"/>
            <a:ext cx="3639239" cy="3645001"/>
            <a:chOff x="0" y="0"/>
            <a:chExt cx="958483" cy="960000"/>
          </a:xfrm>
        </p:grpSpPr>
        <p:sp>
          <p:nvSpPr>
            <p:cNvPr id="18" name="Freeform 18">
              <a:hlinkClick r:id="rId10" tooltip="https://forms.office.com/e/3pZpcASszi"/>
            </p:cNvPr>
            <p:cNvSpPr/>
            <p:nvPr/>
          </p:nvSpPr>
          <p:spPr>
            <a:xfrm>
              <a:off x="0" y="0"/>
              <a:ext cx="958483" cy="960000"/>
            </a:xfrm>
            <a:custGeom>
              <a:avLst/>
              <a:gdLst/>
              <a:ahLst/>
              <a:cxnLst/>
              <a:rect l="l" t="t" r="r" b="b"/>
              <a:pathLst>
                <a:path w="958483" h="960000">
                  <a:moveTo>
                    <a:pt x="0" y="0"/>
                  </a:moveTo>
                  <a:lnTo>
                    <a:pt x="958483" y="0"/>
                  </a:lnTo>
                  <a:lnTo>
                    <a:pt x="958483" y="960000"/>
                  </a:lnTo>
                  <a:lnTo>
                    <a:pt x="0" y="960000"/>
                  </a:lnTo>
                  <a:close/>
                </a:path>
              </a:pathLst>
            </a:custGeom>
            <a:solidFill>
              <a:srgbClr val="5CE1E6">
                <a:alpha val="0"/>
              </a:srgbClr>
            </a:solidFill>
          </p:spPr>
          <p:txBody>
            <a:bodyPr/>
            <a:lstStyle/>
            <a:p>
              <a:endParaRPr lang="pl-PL" noProof="1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958483" cy="1026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00"/>
                </a:lnSpc>
              </a:pPr>
              <a:endParaRPr lang="pl-PL" noProof="1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9582098" y="1942087"/>
            <a:ext cx="7677202" cy="1200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3"/>
              </a:lnSpc>
            </a:pPr>
            <a:r>
              <a:rPr lang="pl-PL" sz="4296" spc="-111" noProof="1">
                <a:solidFill>
                  <a:srgbClr val="D61640"/>
                </a:solidFill>
                <a:latin typeface="WATstyle" panose="020F0502020204030203" pitchFamily="34" charset="-18"/>
                <a:ea typeface="WATstyle 2"/>
                <a:cs typeface="WATstyle 2"/>
                <a:sym typeface="WATstyle 2"/>
              </a:rPr>
              <a:t>Wypełnij ankietę </a:t>
            </a:r>
          </a:p>
          <a:p>
            <a:pPr algn="ctr">
              <a:lnSpc>
                <a:spcPts val="4683"/>
              </a:lnSpc>
            </a:pPr>
            <a:r>
              <a:rPr lang="pl-PL" sz="4296" spc="-111" noProof="1">
                <a:solidFill>
                  <a:srgbClr val="D61640"/>
                </a:solidFill>
                <a:latin typeface="WATstyle" panose="020F0502020204030203" pitchFamily="34" charset="-18"/>
                <a:ea typeface="WATstyle 2"/>
                <a:cs typeface="WATstyle 2"/>
                <a:sym typeface="WATstyle 2"/>
              </a:rPr>
              <a:t>i zdobądź gadżety WAT!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45147-316E-C664-71AA-54CE44E2B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C82681B9-7309-D27E-1FEE-99AA94F032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49"/>
          <a:stretch/>
        </p:blipFill>
        <p:spPr>
          <a:xfrm>
            <a:off x="1" y="0"/>
            <a:ext cx="9144000" cy="7175865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4735B2C9-C64F-02A4-55D1-59D332A5602B}"/>
              </a:ext>
            </a:extLst>
          </p:cNvPr>
          <p:cNvGrpSpPr/>
          <p:nvPr/>
        </p:nvGrpSpPr>
        <p:grpSpPr>
          <a:xfrm>
            <a:off x="0" y="9626245"/>
            <a:ext cx="18288000" cy="660755"/>
            <a:chOff x="0" y="0"/>
            <a:chExt cx="24384000" cy="881007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A7FA4C8B-72D8-AF82-00EA-5C25D13BE32C}"/>
                </a:ext>
              </a:extLst>
            </p:cNvPr>
            <p:cNvGrpSpPr/>
            <p:nvPr/>
          </p:nvGrpSpPr>
          <p:grpSpPr>
            <a:xfrm>
              <a:off x="0" y="0"/>
              <a:ext cx="24384000" cy="881007"/>
              <a:chOff x="0" y="0"/>
              <a:chExt cx="6186311" cy="223515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02D6DA62-6D8B-78D3-BF77-91851CFC072C}"/>
                  </a:ext>
                </a:extLst>
              </p:cNvPr>
              <p:cNvSpPr/>
              <p:nvPr/>
            </p:nvSpPr>
            <p:spPr>
              <a:xfrm>
                <a:off x="0" y="0"/>
                <a:ext cx="6186311" cy="223515"/>
              </a:xfrm>
              <a:custGeom>
                <a:avLst/>
                <a:gdLst/>
                <a:ahLst/>
                <a:cxnLst/>
                <a:rect l="l" t="t" r="r" b="b"/>
                <a:pathLst>
                  <a:path w="6186311" h="223515">
                    <a:moveTo>
                      <a:pt x="0" y="0"/>
                    </a:moveTo>
                    <a:lnTo>
                      <a:pt x="6186311" y="0"/>
                    </a:lnTo>
                    <a:lnTo>
                      <a:pt x="6186311" y="223515"/>
                    </a:lnTo>
                    <a:lnTo>
                      <a:pt x="0" y="223515"/>
                    </a:lnTo>
                    <a:close/>
                  </a:path>
                </a:pathLst>
              </a:custGeom>
              <a:solidFill>
                <a:srgbClr val="F9FCFF"/>
              </a:solidFill>
            </p:spPr>
            <p:txBody>
              <a:bodyPr/>
              <a:lstStyle/>
              <a:p>
                <a:endParaRPr lang="pl-PL" noProof="1">
                  <a:latin typeface="WATstyle" panose="020F0502020204030203" pitchFamily="34" charset="-18"/>
                </a:endParaRPr>
              </a:p>
            </p:txBody>
          </p:sp>
        </p:grp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1055B03-6AA3-19B0-5A8A-032EA0B55902}"/>
                </a:ext>
              </a:extLst>
            </p:cNvPr>
            <p:cNvSpPr/>
            <p:nvPr/>
          </p:nvSpPr>
          <p:spPr>
            <a:xfrm>
              <a:off x="328449" y="83061"/>
              <a:ext cx="549087" cy="714886"/>
            </a:xfrm>
            <a:custGeom>
              <a:avLst/>
              <a:gdLst/>
              <a:ahLst/>
              <a:cxnLst/>
              <a:rect l="l" t="t" r="r" b="b"/>
              <a:pathLst>
                <a:path w="549087" h="714886">
                  <a:moveTo>
                    <a:pt x="0" y="0"/>
                  </a:moveTo>
                  <a:lnTo>
                    <a:pt x="549086" y="0"/>
                  </a:lnTo>
                  <a:lnTo>
                    <a:pt x="549086" y="714885"/>
                  </a:lnTo>
                  <a:lnTo>
                    <a:pt x="0" y="71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D38F00D-55E4-C3E4-CB9E-0E99A1DB913D}"/>
                </a:ext>
              </a:extLst>
            </p:cNvPr>
            <p:cNvSpPr txBox="1"/>
            <p:nvPr/>
          </p:nvSpPr>
          <p:spPr>
            <a:xfrm>
              <a:off x="96887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WOJSKOWA AKADEMIA TECHNICZNA</a:t>
              </a: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A4ED5F0E-8A13-4270-2F5E-AD7EC5AE78B4}"/>
                </a:ext>
              </a:extLst>
            </p:cNvPr>
            <p:cNvSpPr txBox="1"/>
            <p:nvPr/>
          </p:nvSpPr>
          <p:spPr>
            <a:xfrm>
              <a:off x="1130009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#WIEDZA #AMBICJA #TECHNOLOGIA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95DAB974-69D5-8649-CECD-28BC065DFF66}"/>
                </a:ext>
              </a:extLst>
            </p:cNvPr>
            <p:cNvSpPr txBox="1"/>
            <p:nvPr/>
          </p:nvSpPr>
          <p:spPr>
            <a:xfrm>
              <a:off x="21631318" y="244538"/>
              <a:ext cx="2424233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WAT.EDU.PL</a:t>
              </a:r>
            </a:p>
          </p:txBody>
        </p:sp>
      </p:grpSp>
      <p:sp>
        <p:nvSpPr>
          <p:cNvPr id="13" name="TextBox 3">
            <a:extLst>
              <a:ext uri="{FF2B5EF4-FFF2-40B4-BE49-F238E27FC236}">
                <a16:creationId xmlns:a16="http://schemas.microsoft.com/office/drawing/2014/main" id="{451BB90F-F4DE-0B88-889D-11FA05B2BC25}"/>
              </a:ext>
            </a:extLst>
          </p:cNvPr>
          <p:cNvSpPr txBox="1"/>
          <p:nvPr/>
        </p:nvSpPr>
        <p:spPr>
          <a:xfrm>
            <a:off x="9840252" y="912783"/>
            <a:ext cx="8153401" cy="5952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4400" b="1" noProof="1">
                <a:solidFill>
                  <a:srgbClr val="00592A"/>
                </a:solidFill>
                <a:latin typeface="WATstyle Black" panose="020F0A02020204030203" pitchFamily="34" charset="-18"/>
              </a:rPr>
              <a:t>BENEFITY DLA STUDENTÓW WOJSKOWYCH</a:t>
            </a:r>
          </a:p>
          <a:p>
            <a:endParaRPr lang="pl-PL" sz="3600" noProof="1">
              <a:solidFill>
                <a:srgbClr val="00592A"/>
              </a:solidFill>
              <a:latin typeface="WATstyle Black" panose="020F0A02020204030203" pitchFamily="34" charset="-18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600" noProof="1">
                <a:solidFill>
                  <a:srgbClr val="1B1A1A"/>
                </a:solidFill>
                <a:latin typeface="WATstyle" panose="020F0502020204030203" pitchFamily="34" charset="-18"/>
              </a:rPr>
              <a:t>Uposażenie finansowe od 6300 zł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600" noProof="1">
                <a:solidFill>
                  <a:srgbClr val="1B1A1A"/>
                </a:solidFill>
                <a:latin typeface="WATstyle" panose="020F0502020204030203" pitchFamily="34" charset="-18"/>
              </a:rPr>
              <a:t>Bezpłatne zakwaterowanie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600" noProof="1">
                <a:solidFill>
                  <a:srgbClr val="1B1A1A"/>
                </a:solidFill>
                <a:latin typeface="WATstyle" panose="020F0502020204030203" pitchFamily="34" charset="-18"/>
              </a:rPr>
              <a:t>Wyżywienie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600" noProof="1">
                <a:solidFill>
                  <a:srgbClr val="1B1A1A"/>
                </a:solidFill>
                <a:latin typeface="WATstyle" panose="020F0502020204030203" pitchFamily="34" charset="-18"/>
              </a:rPr>
              <a:t>Umundurowanie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600" noProof="1">
                <a:solidFill>
                  <a:srgbClr val="1B1A1A"/>
                </a:solidFill>
                <a:latin typeface="WATstyle" panose="020F0502020204030203" pitchFamily="34" charset="-18"/>
              </a:rPr>
              <a:t>Gwarancja pracy w Wojsku Polskim</a:t>
            </a:r>
            <a:endParaRPr lang="pl-PL" sz="4000" noProof="1">
              <a:solidFill>
                <a:srgbClr val="1B1A1A"/>
              </a:solidFill>
              <a:latin typeface="WATstyle" panose="020F0502020204030203" pitchFamily="34" charset="-18"/>
            </a:endParaRPr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id="{475105D2-9922-D1DB-FC2B-B4C60121A6BE}"/>
              </a:ext>
            </a:extLst>
          </p:cNvPr>
          <p:cNvGrpSpPr/>
          <p:nvPr/>
        </p:nvGrpSpPr>
        <p:grpSpPr>
          <a:xfrm>
            <a:off x="696252" y="4360056"/>
            <a:ext cx="5040261" cy="2556963"/>
            <a:chOff x="-7010400" y="2697729"/>
            <a:chExt cx="3434417" cy="1742306"/>
          </a:xfrm>
        </p:grpSpPr>
        <p:sp>
          <p:nvSpPr>
            <p:cNvPr id="14" name="Dymek mowy: prostokąt 13">
              <a:extLst>
                <a:ext uri="{FF2B5EF4-FFF2-40B4-BE49-F238E27FC236}">
                  <a16:creationId xmlns:a16="http://schemas.microsoft.com/office/drawing/2014/main" id="{D21DD679-D705-B572-2A03-C31C1F0A10B4}"/>
                </a:ext>
              </a:extLst>
            </p:cNvPr>
            <p:cNvSpPr/>
            <p:nvPr/>
          </p:nvSpPr>
          <p:spPr>
            <a:xfrm>
              <a:off x="-7010400" y="2697729"/>
              <a:ext cx="2895600" cy="1742306"/>
            </a:xfrm>
            <a:custGeom>
              <a:avLst/>
              <a:gdLst>
                <a:gd name="connsiteX0" fmla="*/ 0 w 2895600"/>
                <a:gd name="connsiteY0" fmla="*/ 0 h 1316319"/>
                <a:gd name="connsiteX1" fmla="*/ 482600 w 2895600"/>
                <a:gd name="connsiteY1" fmla="*/ 0 h 1316319"/>
                <a:gd name="connsiteX2" fmla="*/ 482600 w 2895600"/>
                <a:gd name="connsiteY2" fmla="*/ 0 h 1316319"/>
                <a:gd name="connsiteX3" fmla="*/ 1206500 w 2895600"/>
                <a:gd name="connsiteY3" fmla="*/ 0 h 1316319"/>
                <a:gd name="connsiteX4" fmla="*/ 2895600 w 2895600"/>
                <a:gd name="connsiteY4" fmla="*/ 0 h 1316319"/>
                <a:gd name="connsiteX5" fmla="*/ 2895600 w 2895600"/>
                <a:gd name="connsiteY5" fmla="*/ 767853 h 1316319"/>
                <a:gd name="connsiteX6" fmla="*/ 2895600 w 2895600"/>
                <a:gd name="connsiteY6" fmla="*/ 767853 h 1316319"/>
                <a:gd name="connsiteX7" fmla="*/ 2895600 w 2895600"/>
                <a:gd name="connsiteY7" fmla="*/ 1096933 h 1316319"/>
                <a:gd name="connsiteX8" fmla="*/ 2895600 w 2895600"/>
                <a:gd name="connsiteY8" fmla="*/ 1316319 h 1316319"/>
                <a:gd name="connsiteX9" fmla="*/ 1206500 w 2895600"/>
                <a:gd name="connsiteY9" fmla="*/ 1316319 h 1316319"/>
                <a:gd name="connsiteX10" fmla="*/ 1014531 w 2895600"/>
                <a:gd name="connsiteY10" fmla="*/ 1742306 h 1316319"/>
                <a:gd name="connsiteX11" fmla="*/ 482600 w 2895600"/>
                <a:gd name="connsiteY11" fmla="*/ 1316319 h 1316319"/>
                <a:gd name="connsiteX12" fmla="*/ 0 w 2895600"/>
                <a:gd name="connsiteY12" fmla="*/ 1316319 h 1316319"/>
                <a:gd name="connsiteX13" fmla="*/ 0 w 2895600"/>
                <a:gd name="connsiteY13" fmla="*/ 1096933 h 1316319"/>
                <a:gd name="connsiteX14" fmla="*/ 0 w 2895600"/>
                <a:gd name="connsiteY14" fmla="*/ 767853 h 1316319"/>
                <a:gd name="connsiteX15" fmla="*/ 0 w 2895600"/>
                <a:gd name="connsiteY15" fmla="*/ 767853 h 1316319"/>
                <a:gd name="connsiteX16" fmla="*/ 0 w 2895600"/>
                <a:gd name="connsiteY16" fmla="*/ 0 h 1316319"/>
                <a:gd name="connsiteX0" fmla="*/ 0 w 2895600"/>
                <a:gd name="connsiteY0" fmla="*/ 0 h 1742306"/>
                <a:gd name="connsiteX1" fmla="*/ 482600 w 2895600"/>
                <a:gd name="connsiteY1" fmla="*/ 0 h 1742306"/>
                <a:gd name="connsiteX2" fmla="*/ 482600 w 2895600"/>
                <a:gd name="connsiteY2" fmla="*/ 0 h 1742306"/>
                <a:gd name="connsiteX3" fmla="*/ 1206500 w 2895600"/>
                <a:gd name="connsiteY3" fmla="*/ 0 h 1742306"/>
                <a:gd name="connsiteX4" fmla="*/ 2895600 w 2895600"/>
                <a:gd name="connsiteY4" fmla="*/ 0 h 1742306"/>
                <a:gd name="connsiteX5" fmla="*/ 2895600 w 2895600"/>
                <a:gd name="connsiteY5" fmla="*/ 767853 h 1742306"/>
                <a:gd name="connsiteX6" fmla="*/ 2895600 w 2895600"/>
                <a:gd name="connsiteY6" fmla="*/ 767853 h 1742306"/>
                <a:gd name="connsiteX7" fmla="*/ 2895600 w 2895600"/>
                <a:gd name="connsiteY7" fmla="*/ 1096933 h 1742306"/>
                <a:gd name="connsiteX8" fmla="*/ 2895600 w 2895600"/>
                <a:gd name="connsiteY8" fmla="*/ 1316319 h 1742306"/>
                <a:gd name="connsiteX9" fmla="*/ 1447006 w 2895600"/>
                <a:gd name="connsiteY9" fmla="*/ 1313938 h 1742306"/>
                <a:gd name="connsiteX10" fmla="*/ 1014531 w 2895600"/>
                <a:gd name="connsiteY10" fmla="*/ 1742306 h 1742306"/>
                <a:gd name="connsiteX11" fmla="*/ 482600 w 2895600"/>
                <a:gd name="connsiteY11" fmla="*/ 1316319 h 1742306"/>
                <a:gd name="connsiteX12" fmla="*/ 0 w 2895600"/>
                <a:gd name="connsiteY12" fmla="*/ 1316319 h 1742306"/>
                <a:gd name="connsiteX13" fmla="*/ 0 w 2895600"/>
                <a:gd name="connsiteY13" fmla="*/ 1096933 h 1742306"/>
                <a:gd name="connsiteX14" fmla="*/ 0 w 2895600"/>
                <a:gd name="connsiteY14" fmla="*/ 767853 h 1742306"/>
                <a:gd name="connsiteX15" fmla="*/ 0 w 2895600"/>
                <a:gd name="connsiteY15" fmla="*/ 767853 h 1742306"/>
                <a:gd name="connsiteX16" fmla="*/ 0 w 2895600"/>
                <a:gd name="connsiteY16" fmla="*/ 0 h 1742306"/>
                <a:gd name="connsiteX0" fmla="*/ 0 w 2895600"/>
                <a:gd name="connsiteY0" fmla="*/ 0 h 1742306"/>
                <a:gd name="connsiteX1" fmla="*/ 482600 w 2895600"/>
                <a:gd name="connsiteY1" fmla="*/ 0 h 1742306"/>
                <a:gd name="connsiteX2" fmla="*/ 482600 w 2895600"/>
                <a:gd name="connsiteY2" fmla="*/ 0 h 1742306"/>
                <a:gd name="connsiteX3" fmla="*/ 1206500 w 2895600"/>
                <a:gd name="connsiteY3" fmla="*/ 0 h 1742306"/>
                <a:gd name="connsiteX4" fmla="*/ 2895600 w 2895600"/>
                <a:gd name="connsiteY4" fmla="*/ 0 h 1742306"/>
                <a:gd name="connsiteX5" fmla="*/ 2895600 w 2895600"/>
                <a:gd name="connsiteY5" fmla="*/ 767853 h 1742306"/>
                <a:gd name="connsiteX6" fmla="*/ 2895600 w 2895600"/>
                <a:gd name="connsiteY6" fmla="*/ 767853 h 1742306"/>
                <a:gd name="connsiteX7" fmla="*/ 2895600 w 2895600"/>
                <a:gd name="connsiteY7" fmla="*/ 1096933 h 1742306"/>
                <a:gd name="connsiteX8" fmla="*/ 2895600 w 2895600"/>
                <a:gd name="connsiteY8" fmla="*/ 1316319 h 1742306"/>
                <a:gd name="connsiteX9" fmla="*/ 1470819 w 2895600"/>
                <a:gd name="connsiteY9" fmla="*/ 1313938 h 1742306"/>
                <a:gd name="connsiteX10" fmla="*/ 1014531 w 2895600"/>
                <a:gd name="connsiteY10" fmla="*/ 1742306 h 1742306"/>
                <a:gd name="connsiteX11" fmla="*/ 482600 w 2895600"/>
                <a:gd name="connsiteY11" fmla="*/ 1316319 h 1742306"/>
                <a:gd name="connsiteX12" fmla="*/ 0 w 2895600"/>
                <a:gd name="connsiteY12" fmla="*/ 1316319 h 1742306"/>
                <a:gd name="connsiteX13" fmla="*/ 0 w 2895600"/>
                <a:gd name="connsiteY13" fmla="*/ 1096933 h 1742306"/>
                <a:gd name="connsiteX14" fmla="*/ 0 w 2895600"/>
                <a:gd name="connsiteY14" fmla="*/ 767853 h 1742306"/>
                <a:gd name="connsiteX15" fmla="*/ 0 w 2895600"/>
                <a:gd name="connsiteY15" fmla="*/ 767853 h 1742306"/>
                <a:gd name="connsiteX16" fmla="*/ 0 w 2895600"/>
                <a:gd name="connsiteY16" fmla="*/ 0 h 174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95600" h="1742306">
                  <a:moveTo>
                    <a:pt x="0" y="0"/>
                  </a:moveTo>
                  <a:lnTo>
                    <a:pt x="482600" y="0"/>
                  </a:lnTo>
                  <a:lnTo>
                    <a:pt x="482600" y="0"/>
                  </a:lnTo>
                  <a:lnTo>
                    <a:pt x="1206500" y="0"/>
                  </a:lnTo>
                  <a:lnTo>
                    <a:pt x="2895600" y="0"/>
                  </a:lnTo>
                  <a:lnTo>
                    <a:pt x="2895600" y="767853"/>
                  </a:lnTo>
                  <a:lnTo>
                    <a:pt x="2895600" y="767853"/>
                  </a:lnTo>
                  <a:lnTo>
                    <a:pt x="2895600" y="1096933"/>
                  </a:lnTo>
                  <a:lnTo>
                    <a:pt x="2895600" y="1316319"/>
                  </a:lnTo>
                  <a:lnTo>
                    <a:pt x="1470819" y="1313938"/>
                  </a:lnTo>
                  <a:lnTo>
                    <a:pt x="1014531" y="1742306"/>
                  </a:lnTo>
                  <a:lnTo>
                    <a:pt x="482600" y="1316319"/>
                  </a:lnTo>
                  <a:lnTo>
                    <a:pt x="0" y="1316319"/>
                  </a:lnTo>
                  <a:lnTo>
                    <a:pt x="0" y="1096933"/>
                  </a:lnTo>
                  <a:lnTo>
                    <a:pt x="0" y="767853"/>
                  </a:lnTo>
                  <a:lnTo>
                    <a:pt x="0" y="767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21">
                <a:alpha val="83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800" noProof="1"/>
            </a:p>
          </p:txBody>
        </p:sp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9A5BE72B-8F0D-6715-C378-54EF2F38B468}"/>
                </a:ext>
              </a:extLst>
            </p:cNvPr>
            <p:cNvSpPr txBox="1"/>
            <p:nvPr/>
          </p:nvSpPr>
          <p:spPr>
            <a:xfrm>
              <a:off x="-6841208" y="2697729"/>
              <a:ext cx="3265225" cy="926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5400" b="1" noProof="1">
                  <a:solidFill>
                    <a:schemeClr val="bg1"/>
                  </a:solidFill>
                  <a:latin typeface="WATstyle" panose="020F0502020204030203" pitchFamily="34" charset="-18"/>
                </a:rPr>
                <a:t>Rekrutacja</a:t>
              </a:r>
            </a:p>
            <a:p>
              <a:r>
                <a:rPr lang="pl-PL" sz="5400" b="1" noProof="1">
                  <a:solidFill>
                    <a:schemeClr val="bg1"/>
                  </a:solidFill>
                  <a:latin typeface="WATstyle" panose="020F0502020204030203" pitchFamily="34" charset="-18"/>
                </a:rPr>
                <a:t>trwa!</a:t>
              </a:r>
              <a:endParaRPr lang="pl-PL" sz="4400" b="1" noProof="1">
                <a:solidFill>
                  <a:schemeClr val="bg1"/>
                </a:solidFill>
                <a:latin typeface="WATstyle" panose="020F0502020204030203" pitchFamily="34" charset="-18"/>
              </a:endParaRPr>
            </a:p>
          </p:txBody>
        </p:sp>
      </p:grpSp>
      <p:sp>
        <p:nvSpPr>
          <p:cNvPr id="18" name="Strzałka: pagon 17">
            <a:extLst>
              <a:ext uri="{FF2B5EF4-FFF2-40B4-BE49-F238E27FC236}">
                <a16:creationId xmlns:a16="http://schemas.microsoft.com/office/drawing/2014/main" id="{DF5E798B-8C87-5381-DA20-FC48FE5FB7A5}"/>
              </a:ext>
            </a:extLst>
          </p:cNvPr>
          <p:cNvSpPr/>
          <p:nvPr/>
        </p:nvSpPr>
        <p:spPr>
          <a:xfrm rot="5400000">
            <a:off x="4009239" y="2320018"/>
            <a:ext cx="1139810" cy="9510714"/>
          </a:xfrm>
          <a:custGeom>
            <a:avLst/>
            <a:gdLst>
              <a:gd name="connsiteX0" fmla="*/ 0 w 1890110"/>
              <a:gd name="connsiteY0" fmla="*/ 0 h 1600200"/>
              <a:gd name="connsiteX1" fmla="*/ 1090010 w 1890110"/>
              <a:gd name="connsiteY1" fmla="*/ 0 h 1600200"/>
              <a:gd name="connsiteX2" fmla="*/ 1890110 w 1890110"/>
              <a:gd name="connsiteY2" fmla="*/ 800100 h 1600200"/>
              <a:gd name="connsiteX3" fmla="*/ 1090010 w 1890110"/>
              <a:gd name="connsiteY3" fmla="*/ 1600200 h 1600200"/>
              <a:gd name="connsiteX4" fmla="*/ 0 w 1890110"/>
              <a:gd name="connsiteY4" fmla="*/ 1600200 h 1600200"/>
              <a:gd name="connsiteX5" fmla="*/ 800100 w 1890110"/>
              <a:gd name="connsiteY5" fmla="*/ 800100 h 1600200"/>
              <a:gd name="connsiteX6" fmla="*/ 0 w 1890110"/>
              <a:gd name="connsiteY6" fmla="*/ 0 h 1600200"/>
              <a:gd name="connsiteX0" fmla="*/ 0 w 1090010"/>
              <a:gd name="connsiteY0" fmla="*/ 0 h 1600200"/>
              <a:gd name="connsiteX1" fmla="*/ 1090010 w 1090010"/>
              <a:gd name="connsiteY1" fmla="*/ 0 h 1600200"/>
              <a:gd name="connsiteX2" fmla="*/ 1090010 w 1090010"/>
              <a:gd name="connsiteY2" fmla="*/ 842962 h 1600200"/>
              <a:gd name="connsiteX3" fmla="*/ 1090010 w 1090010"/>
              <a:gd name="connsiteY3" fmla="*/ 1600200 h 1600200"/>
              <a:gd name="connsiteX4" fmla="*/ 0 w 1090010"/>
              <a:gd name="connsiteY4" fmla="*/ 1600200 h 1600200"/>
              <a:gd name="connsiteX5" fmla="*/ 800100 w 1090010"/>
              <a:gd name="connsiteY5" fmla="*/ 800100 h 1600200"/>
              <a:gd name="connsiteX6" fmla="*/ 0 w 1090010"/>
              <a:gd name="connsiteY6" fmla="*/ 0 h 1600200"/>
              <a:gd name="connsiteX0" fmla="*/ 0 w 1090010"/>
              <a:gd name="connsiteY0" fmla="*/ 0 h 1600200"/>
              <a:gd name="connsiteX1" fmla="*/ 1090010 w 1090010"/>
              <a:gd name="connsiteY1" fmla="*/ 0 h 1600200"/>
              <a:gd name="connsiteX2" fmla="*/ 1090010 w 1090010"/>
              <a:gd name="connsiteY2" fmla="*/ 842962 h 1600200"/>
              <a:gd name="connsiteX3" fmla="*/ 1090010 w 1090010"/>
              <a:gd name="connsiteY3" fmla="*/ 1600200 h 1600200"/>
              <a:gd name="connsiteX4" fmla="*/ 0 w 1090010"/>
              <a:gd name="connsiteY4" fmla="*/ 1600200 h 1600200"/>
              <a:gd name="connsiteX5" fmla="*/ 633413 w 1090010"/>
              <a:gd name="connsiteY5" fmla="*/ 795337 h 1600200"/>
              <a:gd name="connsiteX6" fmla="*/ 0 w 1090010"/>
              <a:gd name="connsiteY6" fmla="*/ 0 h 1600200"/>
              <a:gd name="connsiteX0" fmla="*/ 0 w 1109060"/>
              <a:gd name="connsiteY0" fmla="*/ 114300 h 1600200"/>
              <a:gd name="connsiteX1" fmla="*/ 1109060 w 1109060"/>
              <a:gd name="connsiteY1" fmla="*/ 0 h 1600200"/>
              <a:gd name="connsiteX2" fmla="*/ 1109060 w 1109060"/>
              <a:gd name="connsiteY2" fmla="*/ 842962 h 1600200"/>
              <a:gd name="connsiteX3" fmla="*/ 1109060 w 1109060"/>
              <a:gd name="connsiteY3" fmla="*/ 1600200 h 1600200"/>
              <a:gd name="connsiteX4" fmla="*/ 19050 w 1109060"/>
              <a:gd name="connsiteY4" fmla="*/ 1600200 h 1600200"/>
              <a:gd name="connsiteX5" fmla="*/ 652463 w 1109060"/>
              <a:gd name="connsiteY5" fmla="*/ 795337 h 1600200"/>
              <a:gd name="connsiteX6" fmla="*/ 0 w 1109060"/>
              <a:gd name="connsiteY6" fmla="*/ 114300 h 1600200"/>
              <a:gd name="connsiteX0" fmla="*/ 0 w 1109060"/>
              <a:gd name="connsiteY0" fmla="*/ 114300 h 1600200"/>
              <a:gd name="connsiteX1" fmla="*/ 1109060 w 1109060"/>
              <a:gd name="connsiteY1" fmla="*/ 0 h 1600200"/>
              <a:gd name="connsiteX2" fmla="*/ 1109060 w 1109060"/>
              <a:gd name="connsiteY2" fmla="*/ 842962 h 1600200"/>
              <a:gd name="connsiteX3" fmla="*/ 1109060 w 1109060"/>
              <a:gd name="connsiteY3" fmla="*/ 1600200 h 1600200"/>
              <a:gd name="connsiteX4" fmla="*/ 23812 w 1109060"/>
              <a:gd name="connsiteY4" fmla="*/ 1585912 h 1600200"/>
              <a:gd name="connsiteX5" fmla="*/ 652463 w 1109060"/>
              <a:gd name="connsiteY5" fmla="*/ 795337 h 1600200"/>
              <a:gd name="connsiteX6" fmla="*/ 0 w 1109060"/>
              <a:gd name="connsiteY6" fmla="*/ 114300 h 1600200"/>
              <a:gd name="connsiteX0" fmla="*/ 0 w 1109060"/>
              <a:gd name="connsiteY0" fmla="*/ 114300 h 3148013"/>
              <a:gd name="connsiteX1" fmla="*/ 1109060 w 1109060"/>
              <a:gd name="connsiteY1" fmla="*/ 0 h 3148013"/>
              <a:gd name="connsiteX2" fmla="*/ 1109060 w 1109060"/>
              <a:gd name="connsiteY2" fmla="*/ 842962 h 3148013"/>
              <a:gd name="connsiteX3" fmla="*/ 1099535 w 1109060"/>
              <a:gd name="connsiteY3" fmla="*/ 3148013 h 3148013"/>
              <a:gd name="connsiteX4" fmla="*/ 23812 w 1109060"/>
              <a:gd name="connsiteY4" fmla="*/ 1585912 h 3148013"/>
              <a:gd name="connsiteX5" fmla="*/ 652463 w 1109060"/>
              <a:gd name="connsiteY5" fmla="*/ 795337 h 3148013"/>
              <a:gd name="connsiteX6" fmla="*/ 0 w 1109060"/>
              <a:gd name="connsiteY6" fmla="*/ 114300 h 3148013"/>
              <a:gd name="connsiteX0" fmla="*/ 0 w 1109060"/>
              <a:gd name="connsiteY0" fmla="*/ 114300 h 3175611"/>
              <a:gd name="connsiteX1" fmla="*/ 1109060 w 1109060"/>
              <a:gd name="connsiteY1" fmla="*/ 0 h 3175611"/>
              <a:gd name="connsiteX2" fmla="*/ 1109060 w 1109060"/>
              <a:gd name="connsiteY2" fmla="*/ 842962 h 3175611"/>
              <a:gd name="connsiteX3" fmla="*/ 1099535 w 1109060"/>
              <a:gd name="connsiteY3" fmla="*/ 3148013 h 3175611"/>
              <a:gd name="connsiteX4" fmla="*/ 8924 w 1109060"/>
              <a:gd name="connsiteY4" fmla="*/ 3109916 h 3175611"/>
              <a:gd name="connsiteX5" fmla="*/ 23812 w 1109060"/>
              <a:gd name="connsiteY5" fmla="*/ 1585912 h 3175611"/>
              <a:gd name="connsiteX6" fmla="*/ 652463 w 1109060"/>
              <a:gd name="connsiteY6" fmla="*/ 795337 h 3175611"/>
              <a:gd name="connsiteX7" fmla="*/ 0 w 1109060"/>
              <a:gd name="connsiteY7" fmla="*/ 114300 h 3175611"/>
              <a:gd name="connsiteX0" fmla="*/ 0 w 1109060"/>
              <a:gd name="connsiteY0" fmla="*/ 114300 h 3148013"/>
              <a:gd name="connsiteX1" fmla="*/ 1109060 w 1109060"/>
              <a:gd name="connsiteY1" fmla="*/ 0 h 3148013"/>
              <a:gd name="connsiteX2" fmla="*/ 1109060 w 1109060"/>
              <a:gd name="connsiteY2" fmla="*/ 842962 h 3148013"/>
              <a:gd name="connsiteX3" fmla="*/ 1099535 w 1109060"/>
              <a:gd name="connsiteY3" fmla="*/ 3148013 h 3148013"/>
              <a:gd name="connsiteX4" fmla="*/ 8924 w 1109060"/>
              <a:gd name="connsiteY4" fmla="*/ 3109916 h 3148013"/>
              <a:gd name="connsiteX5" fmla="*/ 23812 w 1109060"/>
              <a:gd name="connsiteY5" fmla="*/ 1585912 h 3148013"/>
              <a:gd name="connsiteX6" fmla="*/ 652463 w 1109060"/>
              <a:gd name="connsiteY6" fmla="*/ 795337 h 3148013"/>
              <a:gd name="connsiteX7" fmla="*/ 0 w 1109060"/>
              <a:gd name="connsiteY7" fmla="*/ 114300 h 3148013"/>
              <a:gd name="connsiteX0" fmla="*/ 0 w 1109060"/>
              <a:gd name="connsiteY0" fmla="*/ 114300 h 3148013"/>
              <a:gd name="connsiteX1" fmla="*/ 1109060 w 1109060"/>
              <a:gd name="connsiteY1" fmla="*/ 0 h 3148013"/>
              <a:gd name="connsiteX2" fmla="*/ 1109060 w 1109060"/>
              <a:gd name="connsiteY2" fmla="*/ 842962 h 3148013"/>
              <a:gd name="connsiteX3" fmla="*/ 1099535 w 1109060"/>
              <a:gd name="connsiteY3" fmla="*/ 3148013 h 3148013"/>
              <a:gd name="connsiteX4" fmla="*/ 8924 w 1109060"/>
              <a:gd name="connsiteY4" fmla="*/ 3109916 h 3148013"/>
              <a:gd name="connsiteX5" fmla="*/ 23812 w 1109060"/>
              <a:gd name="connsiteY5" fmla="*/ 1585912 h 3148013"/>
              <a:gd name="connsiteX6" fmla="*/ 652463 w 1109060"/>
              <a:gd name="connsiteY6" fmla="*/ 795337 h 3148013"/>
              <a:gd name="connsiteX7" fmla="*/ 0 w 1109060"/>
              <a:gd name="connsiteY7" fmla="*/ 114300 h 3148013"/>
              <a:gd name="connsiteX0" fmla="*/ 0 w 1109060"/>
              <a:gd name="connsiteY0" fmla="*/ 114300 h 3148013"/>
              <a:gd name="connsiteX1" fmla="*/ 1109060 w 1109060"/>
              <a:gd name="connsiteY1" fmla="*/ 0 h 3148013"/>
              <a:gd name="connsiteX2" fmla="*/ 1109060 w 1109060"/>
              <a:gd name="connsiteY2" fmla="*/ 842962 h 3148013"/>
              <a:gd name="connsiteX3" fmla="*/ 1099535 w 1109060"/>
              <a:gd name="connsiteY3" fmla="*/ 3148013 h 3148013"/>
              <a:gd name="connsiteX4" fmla="*/ 8927 w 1109060"/>
              <a:gd name="connsiteY4" fmla="*/ 3138494 h 3148013"/>
              <a:gd name="connsiteX5" fmla="*/ 23812 w 1109060"/>
              <a:gd name="connsiteY5" fmla="*/ 1585912 h 3148013"/>
              <a:gd name="connsiteX6" fmla="*/ 652463 w 1109060"/>
              <a:gd name="connsiteY6" fmla="*/ 795337 h 3148013"/>
              <a:gd name="connsiteX7" fmla="*/ 0 w 1109060"/>
              <a:gd name="connsiteY7" fmla="*/ 114300 h 3148013"/>
              <a:gd name="connsiteX0" fmla="*/ 0 w 1134463"/>
              <a:gd name="connsiteY0" fmla="*/ 6464304 h 9498017"/>
              <a:gd name="connsiteX1" fmla="*/ 1134463 w 1134463"/>
              <a:gd name="connsiteY1" fmla="*/ 0 h 9498017"/>
              <a:gd name="connsiteX2" fmla="*/ 1109060 w 1134463"/>
              <a:gd name="connsiteY2" fmla="*/ 7192966 h 9498017"/>
              <a:gd name="connsiteX3" fmla="*/ 1099535 w 1134463"/>
              <a:gd name="connsiteY3" fmla="*/ 9498017 h 9498017"/>
              <a:gd name="connsiteX4" fmla="*/ 8927 w 1134463"/>
              <a:gd name="connsiteY4" fmla="*/ 9488498 h 9498017"/>
              <a:gd name="connsiteX5" fmla="*/ 23812 w 1134463"/>
              <a:gd name="connsiteY5" fmla="*/ 7935916 h 9498017"/>
              <a:gd name="connsiteX6" fmla="*/ 652463 w 1134463"/>
              <a:gd name="connsiteY6" fmla="*/ 7145341 h 9498017"/>
              <a:gd name="connsiteX7" fmla="*/ 0 w 1134463"/>
              <a:gd name="connsiteY7" fmla="*/ 6464304 h 9498017"/>
              <a:gd name="connsiteX0" fmla="*/ 64967 w 1199430"/>
              <a:gd name="connsiteY0" fmla="*/ 6667501 h 9701214"/>
              <a:gd name="connsiteX1" fmla="*/ 81824 w 1199430"/>
              <a:gd name="connsiteY1" fmla="*/ 0 h 9701214"/>
              <a:gd name="connsiteX2" fmla="*/ 1199430 w 1199430"/>
              <a:gd name="connsiteY2" fmla="*/ 203197 h 9701214"/>
              <a:gd name="connsiteX3" fmla="*/ 1174027 w 1199430"/>
              <a:gd name="connsiteY3" fmla="*/ 7396163 h 9701214"/>
              <a:gd name="connsiteX4" fmla="*/ 1164502 w 1199430"/>
              <a:gd name="connsiteY4" fmla="*/ 9701214 h 9701214"/>
              <a:gd name="connsiteX5" fmla="*/ 73894 w 1199430"/>
              <a:gd name="connsiteY5" fmla="*/ 9691695 h 9701214"/>
              <a:gd name="connsiteX6" fmla="*/ 88779 w 1199430"/>
              <a:gd name="connsiteY6" fmla="*/ 8139113 h 9701214"/>
              <a:gd name="connsiteX7" fmla="*/ 717430 w 1199430"/>
              <a:gd name="connsiteY7" fmla="*/ 7348538 h 9701214"/>
              <a:gd name="connsiteX8" fmla="*/ 64967 w 1199430"/>
              <a:gd name="connsiteY8" fmla="*/ 6667501 h 9701214"/>
              <a:gd name="connsiteX0" fmla="*/ 0 w 1134463"/>
              <a:gd name="connsiteY0" fmla="*/ 6667501 h 9701214"/>
              <a:gd name="connsiteX1" fmla="*/ 16857 w 1134463"/>
              <a:gd name="connsiteY1" fmla="*/ 0 h 9701214"/>
              <a:gd name="connsiteX2" fmla="*/ 1134463 w 1134463"/>
              <a:gd name="connsiteY2" fmla="*/ 203197 h 9701214"/>
              <a:gd name="connsiteX3" fmla="*/ 1109060 w 1134463"/>
              <a:gd name="connsiteY3" fmla="*/ 7396163 h 9701214"/>
              <a:gd name="connsiteX4" fmla="*/ 1099535 w 1134463"/>
              <a:gd name="connsiteY4" fmla="*/ 9701214 h 9701214"/>
              <a:gd name="connsiteX5" fmla="*/ 8927 w 1134463"/>
              <a:gd name="connsiteY5" fmla="*/ 9691695 h 9701214"/>
              <a:gd name="connsiteX6" fmla="*/ 23812 w 1134463"/>
              <a:gd name="connsiteY6" fmla="*/ 8139113 h 9701214"/>
              <a:gd name="connsiteX7" fmla="*/ 652463 w 1134463"/>
              <a:gd name="connsiteY7" fmla="*/ 7348538 h 9701214"/>
              <a:gd name="connsiteX8" fmla="*/ 0 w 1134463"/>
              <a:gd name="connsiteY8" fmla="*/ 6667501 h 9701214"/>
              <a:gd name="connsiteX0" fmla="*/ 0 w 1134463"/>
              <a:gd name="connsiteY0" fmla="*/ 6667501 h 9701214"/>
              <a:gd name="connsiteX1" fmla="*/ 16857 w 1134463"/>
              <a:gd name="connsiteY1" fmla="*/ 0 h 9701214"/>
              <a:gd name="connsiteX2" fmla="*/ 1134463 w 1134463"/>
              <a:gd name="connsiteY2" fmla="*/ 203197 h 9701214"/>
              <a:gd name="connsiteX3" fmla="*/ 1109060 w 1134463"/>
              <a:gd name="connsiteY3" fmla="*/ 7396163 h 9701214"/>
              <a:gd name="connsiteX4" fmla="*/ 1099535 w 1134463"/>
              <a:gd name="connsiteY4" fmla="*/ 9701214 h 9701214"/>
              <a:gd name="connsiteX5" fmla="*/ 8927 w 1134463"/>
              <a:gd name="connsiteY5" fmla="*/ 9691695 h 9701214"/>
              <a:gd name="connsiteX6" fmla="*/ 23812 w 1134463"/>
              <a:gd name="connsiteY6" fmla="*/ 8139113 h 9701214"/>
              <a:gd name="connsiteX7" fmla="*/ 652463 w 1134463"/>
              <a:gd name="connsiteY7" fmla="*/ 7348538 h 9701214"/>
              <a:gd name="connsiteX8" fmla="*/ 0 w 1134463"/>
              <a:gd name="connsiteY8" fmla="*/ 6667501 h 9701214"/>
              <a:gd name="connsiteX0" fmla="*/ 676 w 1135139"/>
              <a:gd name="connsiteY0" fmla="*/ 6477001 h 9510714"/>
              <a:gd name="connsiteX1" fmla="*/ 4836 w 1135139"/>
              <a:gd name="connsiteY1" fmla="*/ 0 h 9510714"/>
              <a:gd name="connsiteX2" fmla="*/ 1135139 w 1135139"/>
              <a:gd name="connsiteY2" fmla="*/ 12697 h 9510714"/>
              <a:gd name="connsiteX3" fmla="*/ 1109736 w 1135139"/>
              <a:gd name="connsiteY3" fmla="*/ 7205663 h 9510714"/>
              <a:gd name="connsiteX4" fmla="*/ 1100211 w 1135139"/>
              <a:gd name="connsiteY4" fmla="*/ 9510714 h 9510714"/>
              <a:gd name="connsiteX5" fmla="*/ 9603 w 1135139"/>
              <a:gd name="connsiteY5" fmla="*/ 9501195 h 9510714"/>
              <a:gd name="connsiteX6" fmla="*/ 24488 w 1135139"/>
              <a:gd name="connsiteY6" fmla="*/ 7948613 h 9510714"/>
              <a:gd name="connsiteX7" fmla="*/ 653139 w 1135139"/>
              <a:gd name="connsiteY7" fmla="*/ 7158038 h 9510714"/>
              <a:gd name="connsiteX8" fmla="*/ 676 w 1135139"/>
              <a:gd name="connsiteY8" fmla="*/ 6477001 h 9510714"/>
              <a:gd name="connsiteX0" fmla="*/ 9899 w 1144362"/>
              <a:gd name="connsiteY0" fmla="*/ 6477001 h 9510714"/>
              <a:gd name="connsiteX1" fmla="*/ 14059 w 1144362"/>
              <a:gd name="connsiteY1" fmla="*/ 0 h 9510714"/>
              <a:gd name="connsiteX2" fmla="*/ 1144362 w 1144362"/>
              <a:gd name="connsiteY2" fmla="*/ 12697 h 9510714"/>
              <a:gd name="connsiteX3" fmla="*/ 1118959 w 1144362"/>
              <a:gd name="connsiteY3" fmla="*/ 7205663 h 9510714"/>
              <a:gd name="connsiteX4" fmla="*/ 1109434 w 1144362"/>
              <a:gd name="connsiteY4" fmla="*/ 9510714 h 9510714"/>
              <a:gd name="connsiteX5" fmla="*/ 18826 w 1144362"/>
              <a:gd name="connsiteY5" fmla="*/ 9501195 h 9510714"/>
              <a:gd name="connsiteX6" fmla="*/ 33711 w 1144362"/>
              <a:gd name="connsiteY6" fmla="*/ 7948613 h 9510714"/>
              <a:gd name="connsiteX7" fmla="*/ 662362 w 1144362"/>
              <a:gd name="connsiteY7" fmla="*/ 7158038 h 9510714"/>
              <a:gd name="connsiteX8" fmla="*/ 9899 w 1144362"/>
              <a:gd name="connsiteY8" fmla="*/ 6477001 h 9510714"/>
              <a:gd name="connsiteX0" fmla="*/ 5347 w 1139810"/>
              <a:gd name="connsiteY0" fmla="*/ 6477001 h 9510714"/>
              <a:gd name="connsiteX1" fmla="*/ 9507 w 1139810"/>
              <a:gd name="connsiteY1" fmla="*/ 0 h 9510714"/>
              <a:gd name="connsiteX2" fmla="*/ 1139810 w 1139810"/>
              <a:gd name="connsiteY2" fmla="*/ 12697 h 9510714"/>
              <a:gd name="connsiteX3" fmla="*/ 1114407 w 1139810"/>
              <a:gd name="connsiteY3" fmla="*/ 7205663 h 9510714"/>
              <a:gd name="connsiteX4" fmla="*/ 1104882 w 1139810"/>
              <a:gd name="connsiteY4" fmla="*/ 9510714 h 9510714"/>
              <a:gd name="connsiteX5" fmla="*/ 14274 w 1139810"/>
              <a:gd name="connsiteY5" fmla="*/ 9501195 h 9510714"/>
              <a:gd name="connsiteX6" fmla="*/ 29159 w 1139810"/>
              <a:gd name="connsiteY6" fmla="*/ 7948613 h 9510714"/>
              <a:gd name="connsiteX7" fmla="*/ 657810 w 1139810"/>
              <a:gd name="connsiteY7" fmla="*/ 7158038 h 9510714"/>
              <a:gd name="connsiteX8" fmla="*/ 5347 w 1139810"/>
              <a:gd name="connsiteY8" fmla="*/ 6477001 h 951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9810" h="9510714">
                <a:moveTo>
                  <a:pt x="5347" y="6477001"/>
                </a:moveTo>
                <a:cubicBezTo>
                  <a:pt x="-3851" y="4357688"/>
                  <a:pt x="-345" y="3155950"/>
                  <a:pt x="9507" y="0"/>
                </a:cubicBezTo>
                <a:lnTo>
                  <a:pt x="1139810" y="12697"/>
                </a:lnTo>
                <a:cubicBezTo>
                  <a:pt x="1131342" y="2410352"/>
                  <a:pt x="1122875" y="4808008"/>
                  <a:pt x="1114407" y="7205663"/>
                </a:cubicBezTo>
                <a:lnTo>
                  <a:pt x="1104882" y="9510714"/>
                </a:lnTo>
                <a:lnTo>
                  <a:pt x="14274" y="9501195"/>
                </a:lnTo>
                <a:lnTo>
                  <a:pt x="29159" y="7948613"/>
                </a:lnTo>
                <a:lnTo>
                  <a:pt x="657810" y="7158038"/>
                </a:lnTo>
                <a:lnTo>
                  <a:pt x="5347" y="64770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1">
              <a:solidFill>
                <a:schemeClr val="tx1"/>
              </a:solidFill>
            </a:endParaRP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789BE231-DC62-CDF0-794E-658EE90E3AE1}"/>
              </a:ext>
            </a:extLst>
          </p:cNvPr>
          <p:cNvSpPr txBox="1"/>
          <p:nvPr/>
        </p:nvSpPr>
        <p:spPr>
          <a:xfrm>
            <a:off x="726659" y="7286747"/>
            <a:ext cx="3040322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800" noProof="1">
                <a:solidFill>
                  <a:srgbClr val="D61640"/>
                </a:solidFill>
                <a:latin typeface="WATstyle" panose="020F0502020204030203" pitchFamily="34" charset="-18"/>
              </a:rPr>
              <a:t>Aplikuj</a:t>
            </a:r>
            <a:endParaRPr lang="pl-PL" sz="4800" noProof="1">
              <a:solidFill>
                <a:srgbClr val="D61640"/>
              </a:solidFill>
              <a:latin typeface="WATstyle" panose="020F0502020204030203" pitchFamily="34" charset="-18"/>
            </a:endParaRPr>
          </a:p>
          <a:p>
            <a:r>
              <a:rPr lang="pl-PL" sz="4800" b="1" noProof="1">
                <a:solidFill>
                  <a:srgbClr val="D61640"/>
                </a:solidFill>
                <a:latin typeface="WATstyle Black" panose="020F0A02020204030203" pitchFamily="34" charset="-18"/>
              </a:rPr>
              <a:t>na studia </a:t>
            </a:r>
          </a:p>
          <a:p>
            <a:r>
              <a:rPr lang="pl-PL" sz="4800" b="1" noProof="1">
                <a:solidFill>
                  <a:srgbClr val="D61640"/>
                </a:solidFill>
                <a:latin typeface="WATstyle Black" panose="020F0A02020204030203" pitchFamily="34" charset="-18"/>
              </a:rPr>
              <a:t>wojskowe</a:t>
            </a:r>
            <a:endParaRPr lang="pl-PL" sz="4000" noProof="1">
              <a:solidFill>
                <a:srgbClr val="D61640"/>
              </a:solidFill>
              <a:latin typeface="WATstyle Black" panose="020F0A02020204030203" pitchFamily="34" charset="-18"/>
            </a:endParaRP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E7838101-95EA-1E2C-C95F-E7CCC805CA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0257" y="6000779"/>
            <a:ext cx="2350171" cy="2350171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D30175A2-CCB6-3045-5225-EEE8ECE34B45}"/>
              </a:ext>
            </a:extLst>
          </p:cNvPr>
          <p:cNvSpPr/>
          <p:nvPr/>
        </p:nvSpPr>
        <p:spPr>
          <a:xfrm>
            <a:off x="10097729" y="7683585"/>
            <a:ext cx="8153400" cy="1369817"/>
          </a:xfrm>
          <a:prstGeom prst="rect">
            <a:avLst/>
          </a:prstGeom>
          <a:solidFill>
            <a:srgbClr val="D61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1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F854A5B-95FF-351B-2D63-82D9E986AAF7}"/>
              </a:ext>
            </a:extLst>
          </p:cNvPr>
          <p:cNvSpPr txBox="1"/>
          <p:nvPr/>
        </p:nvSpPr>
        <p:spPr>
          <a:xfrm>
            <a:off x="10656040" y="7625836"/>
            <a:ext cx="8190271" cy="116846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l-PL" sz="5400" b="1" noProof="1">
                <a:solidFill>
                  <a:schemeClr val="bg1"/>
                </a:solidFill>
                <a:latin typeface="WATstyle Black" panose="020F0A02020204030203" pitchFamily="34" charset="-18"/>
              </a:rPr>
              <a:t>rekrutacja.wat.edu.pl</a:t>
            </a:r>
            <a:endParaRPr lang="pl-PL" sz="4400" noProof="1">
              <a:solidFill>
                <a:schemeClr val="bg1"/>
              </a:solidFill>
              <a:latin typeface="WATstyle Black" panose="020F0A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7747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DD8DC-D761-8CB8-5A41-F9EA7D22C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596A25F2-E280-D0D4-0E25-936281133864}"/>
              </a:ext>
            </a:extLst>
          </p:cNvPr>
          <p:cNvGrpSpPr/>
          <p:nvPr/>
        </p:nvGrpSpPr>
        <p:grpSpPr>
          <a:xfrm>
            <a:off x="0" y="9626245"/>
            <a:ext cx="18288000" cy="660755"/>
            <a:chOff x="0" y="0"/>
            <a:chExt cx="24384000" cy="881007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A4567596-331C-CD5F-64B8-AD3788DD2094}"/>
                </a:ext>
              </a:extLst>
            </p:cNvPr>
            <p:cNvGrpSpPr/>
            <p:nvPr/>
          </p:nvGrpSpPr>
          <p:grpSpPr>
            <a:xfrm>
              <a:off x="0" y="0"/>
              <a:ext cx="24384000" cy="881007"/>
              <a:chOff x="0" y="0"/>
              <a:chExt cx="6186311" cy="223515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7A800670-3516-8AEF-7979-D89EFB1794F5}"/>
                  </a:ext>
                </a:extLst>
              </p:cNvPr>
              <p:cNvSpPr/>
              <p:nvPr/>
            </p:nvSpPr>
            <p:spPr>
              <a:xfrm>
                <a:off x="0" y="0"/>
                <a:ext cx="6186311" cy="223515"/>
              </a:xfrm>
              <a:custGeom>
                <a:avLst/>
                <a:gdLst/>
                <a:ahLst/>
                <a:cxnLst/>
                <a:rect l="l" t="t" r="r" b="b"/>
                <a:pathLst>
                  <a:path w="6186311" h="223515">
                    <a:moveTo>
                      <a:pt x="0" y="0"/>
                    </a:moveTo>
                    <a:lnTo>
                      <a:pt x="6186311" y="0"/>
                    </a:lnTo>
                    <a:lnTo>
                      <a:pt x="6186311" y="223515"/>
                    </a:lnTo>
                    <a:lnTo>
                      <a:pt x="0" y="223515"/>
                    </a:lnTo>
                    <a:close/>
                  </a:path>
                </a:pathLst>
              </a:custGeom>
              <a:solidFill>
                <a:srgbClr val="F9FCFF"/>
              </a:solidFill>
            </p:spPr>
            <p:txBody>
              <a:bodyPr/>
              <a:lstStyle/>
              <a:p>
                <a:endParaRPr lang="pl-PL" noProof="1">
                  <a:latin typeface="WATstyle" panose="020F0502020204030203" pitchFamily="34" charset="-18"/>
                </a:endParaRPr>
              </a:p>
            </p:txBody>
          </p:sp>
        </p:grp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C8485D0-FD35-E790-9C16-5320856EF753}"/>
                </a:ext>
              </a:extLst>
            </p:cNvPr>
            <p:cNvSpPr/>
            <p:nvPr/>
          </p:nvSpPr>
          <p:spPr>
            <a:xfrm>
              <a:off x="328449" y="83061"/>
              <a:ext cx="549087" cy="714886"/>
            </a:xfrm>
            <a:custGeom>
              <a:avLst/>
              <a:gdLst/>
              <a:ahLst/>
              <a:cxnLst/>
              <a:rect l="l" t="t" r="r" b="b"/>
              <a:pathLst>
                <a:path w="549087" h="714886">
                  <a:moveTo>
                    <a:pt x="0" y="0"/>
                  </a:moveTo>
                  <a:lnTo>
                    <a:pt x="549086" y="0"/>
                  </a:lnTo>
                  <a:lnTo>
                    <a:pt x="549086" y="714885"/>
                  </a:lnTo>
                  <a:lnTo>
                    <a:pt x="0" y="71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2868305-DB97-AB05-3917-D07549C0CDCD}"/>
                </a:ext>
              </a:extLst>
            </p:cNvPr>
            <p:cNvSpPr txBox="1"/>
            <p:nvPr/>
          </p:nvSpPr>
          <p:spPr>
            <a:xfrm>
              <a:off x="96887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WOJSKOWA AKADEMIA TECHNICZNA</a:t>
              </a: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B870B987-E297-58AF-FF7B-2CF3CDB9209F}"/>
                </a:ext>
              </a:extLst>
            </p:cNvPr>
            <p:cNvSpPr txBox="1"/>
            <p:nvPr/>
          </p:nvSpPr>
          <p:spPr>
            <a:xfrm>
              <a:off x="1130009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#WIEDZA #AMBICJA #TECHNOLOGIA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FE947491-E7BA-CF3D-C4B7-8221DBCC0027}"/>
                </a:ext>
              </a:extLst>
            </p:cNvPr>
            <p:cNvSpPr txBox="1"/>
            <p:nvPr/>
          </p:nvSpPr>
          <p:spPr>
            <a:xfrm>
              <a:off x="21631318" y="244538"/>
              <a:ext cx="2424233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WAT.EDU.PL</a:t>
              </a:r>
            </a:p>
          </p:txBody>
        </p:sp>
      </p:grpSp>
      <p:sp>
        <p:nvSpPr>
          <p:cNvPr id="13" name="TextBox 3">
            <a:extLst>
              <a:ext uri="{FF2B5EF4-FFF2-40B4-BE49-F238E27FC236}">
                <a16:creationId xmlns:a16="http://schemas.microsoft.com/office/drawing/2014/main" id="{A836DCA0-5C5C-6774-A06E-EDCD81006C23}"/>
              </a:ext>
            </a:extLst>
          </p:cNvPr>
          <p:cNvSpPr txBox="1"/>
          <p:nvPr/>
        </p:nvSpPr>
        <p:spPr>
          <a:xfrm>
            <a:off x="494755" y="682623"/>
            <a:ext cx="8621973" cy="6346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4400" b="1" noProof="1">
                <a:solidFill>
                  <a:srgbClr val="D61640"/>
                </a:solidFill>
                <a:latin typeface="WATstyle Black" panose="020F0A02020204030203" pitchFamily="34" charset="-18"/>
              </a:rPr>
              <a:t>BENEFITY DLA STUDENTÓW CYWILNYCH</a:t>
            </a:r>
          </a:p>
          <a:p>
            <a:endParaRPr lang="pl-PL" sz="3600" noProof="1">
              <a:solidFill>
                <a:srgbClr val="D61640"/>
              </a:solidFill>
              <a:latin typeface="WATstyle Black" panose="020F0A02020204030203" pitchFamily="34" charset="-18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noProof="1">
                <a:solidFill>
                  <a:srgbClr val="1B1A1A"/>
                </a:solidFill>
                <a:latin typeface="WATstyle" panose="020F0502020204030203" pitchFamily="34" charset="-18"/>
              </a:rPr>
              <a:t>Ścieżka wyboru przedmiotów gwarantująca konkurencyjność na rynku zawodowym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noProof="1">
                <a:solidFill>
                  <a:srgbClr val="1B1A1A"/>
                </a:solidFill>
                <a:latin typeface="WATstyle" panose="020F0502020204030203" pitchFamily="34" charset="-18"/>
              </a:rPr>
              <a:t>Absolwenci WAT w czołówce najlepiej zarabiających absolwentów uczelni technicznych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noProof="1">
                <a:solidFill>
                  <a:srgbClr val="1B1A1A"/>
                </a:solidFill>
                <a:latin typeface="WATstyle" panose="020F0502020204030203" pitchFamily="34" charset="-18"/>
              </a:rPr>
              <a:t>Praktyki i staże w renomowanych ﬁrmach  i instytucjach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noProof="1">
                <a:solidFill>
                  <a:srgbClr val="1B1A1A"/>
                </a:solidFill>
                <a:latin typeface="WATstyle" panose="020F0502020204030203" pitchFamily="34" charset="-18"/>
              </a:rPr>
              <a:t>Dostęp do obiektów sportowych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660DEE0C-6F7D-82CF-CBB8-D99DB75BE641}"/>
              </a:ext>
            </a:extLst>
          </p:cNvPr>
          <p:cNvSpPr/>
          <p:nvPr/>
        </p:nvSpPr>
        <p:spPr>
          <a:xfrm>
            <a:off x="779504" y="7683585"/>
            <a:ext cx="8153400" cy="1369817"/>
          </a:xfrm>
          <a:prstGeom prst="rect">
            <a:avLst/>
          </a:prstGeom>
          <a:solidFill>
            <a:srgbClr val="0059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1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92A27DD0-2345-0BF6-237E-836FEBB80303}"/>
              </a:ext>
            </a:extLst>
          </p:cNvPr>
          <p:cNvSpPr txBox="1"/>
          <p:nvPr/>
        </p:nvSpPr>
        <p:spPr>
          <a:xfrm>
            <a:off x="1337815" y="7625836"/>
            <a:ext cx="8190271" cy="116846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l-PL" sz="5400" b="1" noProof="1">
                <a:solidFill>
                  <a:schemeClr val="bg1"/>
                </a:solidFill>
                <a:latin typeface="WATstyle Black" panose="020F0A02020204030203" pitchFamily="34" charset="-18"/>
              </a:rPr>
              <a:t>rekrutacja.wat.edu.pl</a:t>
            </a:r>
            <a:endParaRPr lang="pl-PL" sz="4400" noProof="1">
              <a:solidFill>
                <a:schemeClr val="bg1"/>
              </a:solidFill>
              <a:latin typeface="WATstyle Black" panose="020F0A02020204030203" pitchFamily="34" charset="-18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D9A6FB7D-36E5-F7E7-3DEB-3EF0DBE6A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r="23289"/>
          <a:stretch/>
        </p:blipFill>
        <p:spPr>
          <a:xfrm>
            <a:off x="8953500" y="0"/>
            <a:ext cx="9144000" cy="7175865"/>
          </a:xfrm>
          <a:prstGeom prst="rect">
            <a:avLst/>
          </a:prstGeom>
        </p:spPr>
      </p:pic>
      <p:grpSp>
        <p:nvGrpSpPr>
          <p:cNvPr id="16" name="Grupa 15">
            <a:extLst>
              <a:ext uri="{FF2B5EF4-FFF2-40B4-BE49-F238E27FC236}">
                <a16:creationId xmlns:a16="http://schemas.microsoft.com/office/drawing/2014/main" id="{5EC17535-9752-EE86-E05E-0011520AC092}"/>
              </a:ext>
            </a:extLst>
          </p:cNvPr>
          <p:cNvGrpSpPr/>
          <p:nvPr/>
        </p:nvGrpSpPr>
        <p:grpSpPr>
          <a:xfrm>
            <a:off x="9649751" y="4360056"/>
            <a:ext cx="5040261" cy="2556963"/>
            <a:chOff x="-7010400" y="2697729"/>
            <a:chExt cx="3434417" cy="1742306"/>
          </a:xfrm>
        </p:grpSpPr>
        <p:sp>
          <p:nvSpPr>
            <p:cNvPr id="26" name="Dymek mowy: prostokąt 13">
              <a:extLst>
                <a:ext uri="{FF2B5EF4-FFF2-40B4-BE49-F238E27FC236}">
                  <a16:creationId xmlns:a16="http://schemas.microsoft.com/office/drawing/2014/main" id="{BDE5D735-831E-9064-5625-8C7A3A2DC958}"/>
                </a:ext>
              </a:extLst>
            </p:cNvPr>
            <p:cNvSpPr/>
            <p:nvPr/>
          </p:nvSpPr>
          <p:spPr>
            <a:xfrm>
              <a:off x="-7010400" y="2697729"/>
              <a:ext cx="2895600" cy="1742306"/>
            </a:xfrm>
            <a:custGeom>
              <a:avLst/>
              <a:gdLst>
                <a:gd name="connsiteX0" fmla="*/ 0 w 2895600"/>
                <a:gd name="connsiteY0" fmla="*/ 0 h 1316319"/>
                <a:gd name="connsiteX1" fmla="*/ 482600 w 2895600"/>
                <a:gd name="connsiteY1" fmla="*/ 0 h 1316319"/>
                <a:gd name="connsiteX2" fmla="*/ 482600 w 2895600"/>
                <a:gd name="connsiteY2" fmla="*/ 0 h 1316319"/>
                <a:gd name="connsiteX3" fmla="*/ 1206500 w 2895600"/>
                <a:gd name="connsiteY3" fmla="*/ 0 h 1316319"/>
                <a:gd name="connsiteX4" fmla="*/ 2895600 w 2895600"/>
                <a:gd name="connsiteY4" fmla="*/ 0 h 1316319"/>
                <a:gd name="connsiteX5" fmla="*/ 2895600 w 2895600"/>
                <a:gd name="connsiteY5" fmla="*/ 767853 h 1316319"/>
                <a:gd name="connsiteX6" fmla="*/ 2895600 w 2895600"/>
                <a:gd name="connsiteY6" fmla="*/ 767853 h 1316319"/>
                <a:gd name="connsiteX7" fmla="*/ 2895600 w 2895600"/>
                <a:gd name="connsiteY7" fmla="*/ 1096933 h 1316319"/>
                <a:gd name="connsiteX8" fmla="*/ 2895600 w 2895600"/>
                <a:gd name="connsiteY8" fmla="*/ 1316319 h 1316319"/>
                <a:gd name="connsiteX9" fmla="*/ 1206500 w 2895600"/>
                <a:gd name="connsiteY9" fmla="*/ 1316319 h 1316319"/>
                <a:gd name="connsiteX10" fmla="*/ 1014531 w 2895600"/>
                <a:gd name="connsiteY10" fmla="*/ 1742306 h 1316319"/>
                <a:gd name="connsiteX11" fmla="*/ 482600 w 2895600"/>
                <a:gd name="connsiteY11" fmla="*/ 1316319 h 1316319"/>
                <a:gd name="connsiteX12" fmla="*/ 0 w 2895600"/>
                <a:gd name="connsiteY12" fmla="*/ 1316319 h 1316319"/>
                <a:gd name="connsiteX13" fmla="*/ 0 w 2895600"/>
                <a:gd name="connsiteY13" fmla="*/ 1096933 h 1316319"/>
                <a:gd name="connsiteX14" fmla="*/ 0 w 2895600"/>
                <a:gd name="connsiteY14" fmla="*/ 767853 h 1316319"/>
                <a:gd name="connsiteX15" fmla="*/ 0 w 2895600"/>
                <a:gd name="connsiteY15" fmla="*/ 767853 h 1316319"/>
                <a:gd name="connsiteX16" fmla="*/ 0 w 2895600"/>
                <a:gd name="connsiteY16" fmla="*/ 0 h 1316319"/>
                <a:gd name="connsiteX0" fmla="*/ 0 w 2895600"/>
                <a:gd name="connsiteY0" fmla="*/ 0 h 1742306"/>
                <a:gd name="connsiteX1" fmla="*/ 482600 w 2895600"/>
                <a:gd name="connsiteY1" fmla="*/ 0 h 1742306"/>
                <a:gd name="connsiteX2" fmla="*/ 482600 w 2895600"/>
                <a:gd name="connsiteY2" fmla="*/ 0 h 1742306"/>
                <a:gd name="connsiteX3" fmla="*/ 1206500 w 2895600"/>
                <a:gd name="connsiteY3" fmla="*/ 0 h 1742306"/>
                <a:gd name="connsiteX4" fmla="*/ 2895600 w 2895600"/>
                <a:gd name="connsiteY4" fmla="*/ 0 h 1742306"/>
                <a:gd name="connsiteX5" fmla="*/ 2895600 w 2895600"/>
                <a:gd name="connsiteY5" fmla="*/ 767853 h 1742306"/>
                <a:gd name="connsiteX6" fmla="*/ 2895600 w 2895600"/>
                <a:gd name="connsiteY6" fmla="*/ 767853 h 1742306"/>
                <a:gd name="connsiteX7" fmla="*/ 2895600 w 2895600"/>
                <a:gd name="connsiteY7" fmla="*/ 1096933 h 1742306"/>
                <a:gd name="connsiteX8" fmla="*/ 2895600 w 2895600"/>
                <a:gd name="connsiteY8" fmla="*/ 1316319 h 1742306"/>
                <a:gd name="connsiteX9" fmla="*/ 1447006 w 2895600"/>
                <a:gd name="connsiteY9" fmla="*/ 1313938 h 1742306"/>
                <a:gd name="connsiteX10" fmla="*/ 1014531 w 2895600"/>
                <a:gd name="connsiteY10" fmla="*/ 1742306 h 1742306"/>
                <a:gd name="connsiteX11" fmla="*/ 482600 w 2895600"/>
                <a:gd name="connsiteY11" fmla="*/ 1316319 h 1742306"/>
                <a:gd name="connsiteX12" fmla="*/ 0 w 2895600"/>
                <a:gd name="connsiteY12" fmla="*/ 1316319 h 1742306"/>
                <a:gd name="connsiteX13" fmla="*/ 0 w 2895600"/>
                <a:gd name="connsiteY13" fmla="*/ 1096933 h 1742306"/>
                <a:gd name="connsiteX14" fmla="*/ 0 w 2895600"/>
                <a:gd name="connsiteY14" fmla="*/ 767853 h 1742306"/>
                <a:gd name="connsiteX15" fmla="*/ 0 w 2895600"/>
                <a:gd name="connsiteY15" fmla="*/ 767853 h 1742306"/>
                <a:gd name="connsiteX16" fmla="*/ 0 w 2895600"/>
                <a:gd name="connsiteY16" fmla="*/ 0 h 1742306"/>
                <a:gd name="connsiteX0" fmla="*/ 0 w 2895600"/>
                <a:gd name="connsiteY0" fmla="*/ 0 h 1742306"/>
                <a:gd name="connsiteX1" fmla="*/ 482600 w 2895600"/>
                <a:gd name="connsiteY1" fmla="*/ 0 h 1742306"/>
                <a:gd name="connsiteX2" fmla="*/ 482600 w 2895600"/>
                <a:gd name="connsiteY2" fmla="*/ 0 h 1742306"/>
                <a:gd name="connsiteX3" fmla="*/ 1206500 w 2895600"/>
                <a:gd name="connsiteY3" fmla="*/ 0 h 1742306"/>
                <a:gd name="connsiteX4" fmla="*/ 2895600 w 2895600"/>
                <a:gd name="connsiteY4" fmla="*/ 0 h 1742306"/>
                <a:gd name="connsiteX5" fmla="*/ 2895600 w 2895600"/>
                <a:gd name="connsiteY5" fmla="*/ 767853 h 1742306"/>
                <a:gd name="connsiteX6" fmla="*/ 2895600 w 2895600"/>
                <a:gd name="connsiteY6" fmla="*/ 767853 h 1742306"/>
                <a:gd name="connsiteX7" fmla="*/ 2895600 w 2895600"/>
                <a:gd name="connsiteY7" fmla="*/ 1096933 h 1742306"/>
                <a:gd name="connsiteX8" fmla="*/ 2895600 w 2895600"/>
                <a:gd name="connsiteY8" fmla="*/ 1316319 h 1742306"/>
                <a:gd name="connsiteX9" fmla="*/ 1470819 w 2895600"/>
                <a:gd name="connsiteY9" fmla="*/ 1313938 h 1742306"/>
                <a:gd name="connsiteX10" fmla="*/ 1014531 w 2895600"/>
                <a:gd name="connsiteY10" fmla="*/ 1742306 h 1742306"/>
                <a:gd name="connsiteX11" fmla="*/ 482600 w 2895600"/>
                <a:gd name="connsiteY11" fmla="*/ 1316319 h 1742306"/>
                <a:gd name="connsiteX12" fmla="*/ 0 w 2895600"/>
                <a:gd name="connsiteY12" fmla="*/ 1316319 h 1742306"/>
                <a:gd name="connsiteX13" fmla="*/ 0 w 2895600"/>
                <a:gd name="connsiteY13" fmla="*/ 1096933 h 1742306"/>
                <a:gd name="connsiteX14" fmla="*/ 0 w 2895600"/>
                <a:gd name="connsiteY14" fmla="*/ 767853 h 1742306"/>
                <a:gd name="connsiteX15" fmla="*/ 0 w 2895600"/>
                <a:gd name="connsiteY15" fmla="*/ 767853 h 1742306"/>
                <a:gd name="connsiteX16" fmla="*/ 0 w 2895600"/>
                <a:gd name="connsiteY16" fmla="*/ 0 h 174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95600" h="1742306">
                  <a:moveTo>
                    <a:pt x="0" y="0"/>
                  </a:moveTo>
                  <a:lnTo>
                    <a:pt x="482600" y="0"/>
                  </a:lnTo>
                  <a:lnTo>
                    <a:pt x="482600" y="0"/>
                  </a:lnTo>
                  <a:lnTo>
                    <a:pt x="1206500" y="0"/>
                  </a:lnTo>
                  <a:lnTo>
                    <a:pt x="2895600" y="0"/>
                  </a:lnTo>
                  <a:lnTo>
                    <a:pt x="2895600" y="767853"/>
                  </a:lnTo>
                  <a:lnTo>
                    <a:pt x="2895600" y="767853"/>
                  </a:lnTo>
                  <a:lnTo>
                    <a:pt x="2895600" y="1096933"/>
                  </a:lnTo>
                  <a:lnTo>
                    <a:pt x="2895600" y="1316319"/>
                  </a:lnTo>
                  <a:lnTo>
                    <a:pt x="1470819" y="1313938"/>
                  </a:lnTo>
                  <a:lnTo>
                    <a:pt x="1014531" y="1742306"/>
                  </a:lnTo>
                  <a:lnTo>
                    <a:pt x="482600" y="1316319"/>
                  </a:lnTo>
                  <a:lnTo>
                    <a:pt x="0" y="1316319"/>
                  </a:lnTo>
                  <a:lnTo>
                    <a:pt x="0" y="1096933"/>
                  </a:lnTo>
                  <a:lnTo>
                    <a:pt x="0" y="767853"/>
                  </a:lnTo>
                  <a:lnTo>
                    <a:pt x="0" y="767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1640">
                <a:alpha val="83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800" noProof="1"/>
            </a:p>
          </p:txBody>
        </p:sp>
        <p:sp>
          <p:nvSpPr>
            <p:cNvPr id="27" name="TextBox 3">
              <a:extLst>
                <a:ext uri="{FF2B5EF4-FFF2-40B4-BE49-F238E27FC236}">
                  <a16:creationId xmlns:a16="http://schemas.microsoft.com/office/drawing/2014/main" id="{7BA571D0-AE15-DA36-C7E6-3CAA0DE67F81}"/>
                </a:ext>
              </a:extLst>
            </p:cNvPr>
            <p:cNvSpPr txBox="1"/>
            <p:nvPr/>
          </p:nvSpPr>
          <p:spPr>
            <a:xfrm>
              <a:off x="-6841208" y="2697729"/>
              <a:ext cx="3265225" cy="926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5400" b="1" noProof="1">
                  <a:solidFill>
                    <a:schemeClr val="bg1"/>
                  </a:solidFill>
                  <a:latin typeface="WATstyle" panose="020F0502020204030203" pitchFamily="34" charset="-18"/>
                </a:rPr>
                <a:t>Rekrutacja</a:t>
              </a:r>
            </a:p>
            <a:p>
              <a:r>
                <a:rPr lang="pl-PL" sz="5400" b="1" noProof="1">
                  <a:solidFill>
                    <a:schemeClr val="bg1"/>
                  </a:solidFill>
                  <a:latin typeface="WATstyle" panose="020F0502020204030203" pitchFamily="34" charset="-18"/>
                </a:rPr>
                <a:t>trwa!</a:t>
              </a:r>
              <a:endParaRPr lang="pl-PL" sz="4400" b="1" noProof="1">
                <a:solidFill>
                  <a:schemeClr val="bg1"/>
                </a:solidFill>
                <a:latin typeface="WATstyle" panose="020F0502020204030203" pitchFamily="34" charset="-18"/>
              </a:endParaRPr>
            </a:p>
          </p:txBody>
        </p:sp>
      </p:grpSp>
      <p:sp>
        <p:nvSpPr>
          <p:cNvPr id="20" name="Strzałka: pagon 17">
            <a:extLst>
              <a:ext uri="{FF2B5EF4-FFF2-40B4-BE49-F238E27FC236}">
                <a16:creationId xmlns:a16="http://schemas.microsoft.com/office/drawing/2014/main" id="{FFB79505-ADD3-F0AD-C5D5-6309BF3BB319}"/>
              </a:ext>
            </a:extLst>
          </p:cNvPr>
          <p:cNvSpPr/>
          <p:nvPr/>
        </p:nvSpPr>
        <p:spPr>
          <a:xfrm rot="5400000">
            <a:off x="12962738" y="2320018"/>
            <a:ext cx="1139810" cy="9510714"/>
          </a:xfrm>
          <a:custGeom>
            <a:avLst/>
            <a:gdLst>
              <a:gd name="connsiteX0" fmla="*/ 0 w 1890110"/>
              <a:gd name="connsiteY0" fmla="*/ 0 h 1600200"/>
              <a:gd name="connsiteX1" fmla="*/ 1090010 w 1890110"/>
              <a:gd name="connsiteY1" fmla="*/ 0 h 1600200"/>
              <a:gd name="connsiteX2" fmla="*/ 1890110 w 1890110"/>
              <a:gd name="connsiteY2" fmla="*/ 800100 h 1600200"/>
              <a:gd name="connsiteX3" fmla="*/ 1090010 w 1890110"/>
              <a:gd name="connsiteY3" fmla="*/ 1600200 h 1600200"/>
              <a:gd name="connsiteX4" fmla="*/ 0 w 1890110"/>
              <a:gd name="connsiteY4" fmla="*/ 1600200 h 1600200"/>
              <a:gd name="connsiteX5" fmla="*/ 800100 w 1890110"/>
              <a:gd name="connsiteY5" fmla="*/ 800100 h 1600200"/>
              <a:gd name="connsiteX6" fmla="*/ 0 w 1890110"/>
              <a:gd name="connsiteY6" fmla="*/ 0 h 1600200"/>
              <a:gd name="connsiteX0" fmla="*/ 0 w 1090010"/>
              <a:gd name="connsiteY0" fmla="*/ 0 h 1600200"/>
              <a:gd name="connsiteX1" fmla="*/ 1090010 w 1090010"/>
              <a:gd name="connsiteY1" fmla="*/ 0 h 1600200"/>
              <a:gd name="connsiteX2" fmla="*/ 1090010 w 1090010"/>
              <a:gd name="connsiteY2" fmla="*/ 842962 h 1600200"/>
              <a:gd name="connsiteX3" fmla="*/ 1090010 w 1090010"/>
              <a:gd name="connsiteY3" fmla="*/ 1600200 h 1600200"/>
              <a:gd name="connsiteX4" fmla="*/ 0 w 1090010"/>
              <a:gd name="connsiteY4" fmla="*/ 1600200 h 1600200"/>
              <a:gd name="connsiteX5" fmla="*/ 800100 w 1090010"/>
              <a:gd name="connsiteY5" fmla="*/ 800100 h 1600200"/>
              <a:gd name="connsiteX6" fmla="*/ 0 w 1090010"/>
              <a:gd name="connsiteY6" fmla="*/ 0 h 1600200"/>
              <a:gd name="connsiteX0" fmla="*/ 0 w 1090010"/>
              <a:gd name="connsiteY0" fmla="*/ 0 h 1600200"/>
              <a:gd name="connsiteX1" fmla="*/ 1090010 w 1090010"/>
              <a:gd name="connsiteY1" fmla="*/ 0 h 1600200"/>
              <a:gd name="connsiteX2" fmla="*/ 1090010 w 1090010"/>
              <a:gd name="connsiteY2" fmla="*/ 842962 h 1600200"/>
              <a:gd name="connsiteX3" fmla="*/ 1090010 w 1090010"/>
              <a:gd name="connsiteY3" fmla="*/ 1600200 h 1600200"/>
              <a:gd name="connsiteX4" fmla="*/ 0 w 1090010"/>
              <a:gd name="connsiteY4" fmla="*/ 1600200 h 1600200"/>
              <a:gd name="connsiteX5" fmla="*/ 633413 w 1090010"/>
              <a:gd name="connsiteY5" fmla="*/ 795337 h 1600200"/>
              <a:gd name="connsiteX6" fmla="*/ 0 w 1090010"/>
              <a:gd name="connsiteY6" fmla="*/ 0 h 1600200"/>
              <a:gd name="connsiteX0" fmla="*/ 0 w 1109060"/>
              <a:gd name="connsiteY0" fmla="*/ 114300 h 1600200"/>
              <a:gd name="connsiteX1" fmla="*/ 1109060 w 1109060"/>
              <a:gd name="connsiteY1" fmla="*/ 0 h 1600200"/>
              <a:gd name="connsiteX2" fmla="*/ 1109060 w 1109060"/>
              <a:gd name="connsiteY2" fmla="*/ 842962 h 1600200"/>
              <a:gd name="connsiteX3" fmla="*/ 1109060 w 1109060"/>
              <a:gd name="connsiteY3" fmla="*/ 1600200 h 1600200"/>
              <a:gd name="connsiteX4" fmla="*/ 19050 w 1109060"/>
              <a:gd name="connsiteY4" fmla="*/ 1600200 h 1600200"/>
              <a:gd name="connsiteX5" fmla="*/ 652463 w 1109060"/>
              <a:gd name="connsiteY5" fmla="*/ 795337 h 1600200"/>
              <a:gd name="connsiteX6" fmla="*/ 0 w 1109060"/>
              <a:gd name="connsiteY6" fmla="*/ 114300 h 1600200"/>
              <a:gd name="connsiteX0" fmla="*/ 0 w 1109060"/>
              <a:gd name="connsiteY0" fmla="*/ 114300 h 1600200"/>
              <a:gd name="connsiteX1" fmla="*/ 1109060 w 1109060"/>
              <a:gd name="connsiteY1" fmla="*/ 0 h 1600200"/>
              <a:gd name="connsiteX2" fmla="*/ 1109060 w 1109060"/>
              <a:gd name="connsiteY2" fmla="*/ 842962 h 1600200"/>
              <a:gd name="connsiteX3" fmla="*/ 1109060 w 1109060"/>
              <a:gd name="connsiteY3" fmla="*/ 1600200 h 1600200"/>
              <a:gd name="connsiteX4" fmla="*/ 23812 w 1109060"/>
              <a:gd name="connsiteY4" fmla="*/ 1585912 h 1600200"/>
              <a:gd name="connsiteX5" fmla="*/ 652463 w 1109060"/>
              <a:gd name="connsiteY5" fmla="*/ 795337 h 1600200"/>
              <a:gd name="connsiteX6" fmla="*/ 0 w 1109060"/>
              <a:gd name="connsiteY6" fmla="*/ 114300 h 1600200"/>
              <a:gd name="connsiteX0" fmla="*/ 0 w 1109060"/>
              <a:gd name="connsiteY0" fmla="*/ 114300 h 3148013"/>
              <a:gd name="connsiteX1" fmla="*/ 1109060 w 1109060"/>
              <a:gd name="connsiteY1" fmla="*/ 0 h 3148013"/>
              <a:gd name="connsiteX2" fmla="*/ 1109060 w 1109060"/>
              <a:gd name="connsiteY2" fmla="*/ 842962 h 3148013"/>
              <a:gd name="connsiteX3" fmla="*/ 1099535 w 1109060"/>
              <a:gd name="connsiteY3" fmla="*/ 3148013 h 3148013"/>
              <a:gd name="connsiteX4" fmla="*/ 23812 w 1109060"/>
              <a:gd name="connsiteY4" fmla="*/ 1585912 h 3148013"/>
              <a:gd name="connsiteX5" fmla="*/ 652463 w 1109060"/>
              <a:gd name="connsiteY5" fmla="*/ 795337 h 3148013"/>
              <a:gd name="connsiteX6" fmla="*/ 0 w 1109060"/>
              <a:gd name="connsiteY6" fmla="*/ 114300 h 3148013"/>
              <a:gd name="connsiteX0" fmla="*/ 0 w 1109060"/>
              <a:gd name="connsiteY0" fmla="*/ 114300 h 3175611"/>
              <a:gd name="connsiteX1" fmla="*/ 1109060 w 1109060"/>
              <a:gd name="connsiteY1" fmla="*/ 0 h 3175611"/>
              <a:gd name="connsiteX2" fmla="*/ 1109060 w 1109060"/>
              <a:gd name="connsiteY2" fmla="*/ 842962 h 3175611"/>
              <a:gd name="connsiteX3" fmla="*/ 1099535 w 1109060"/>
              <a:gd name="connsiteY3" fmla="*/ 3148013 h 3175611"/>
              <a:gd name="connsiteX4" fmla="*/ 8924 w 1109060"/>
              <a:gd name="connsiteY4" fmla="*/ 3109916 h 3175611"/>
              <a:gd name="connsiteX5" fmla="*/ 23812 w 1109060"/>
              <a:gd name="connsiteY5" fmla="*/ 1585912 h 3175611"/>
              <a:gd name="connsiteX6" fmla="*/ 652463 w 1109060"/>
              <a:gd name="connsiteY6" fmla="*/ 795337 h 3175611"/>
              <a:gd name="connsiteX7" fmla="*/ 0 w 1109060"/>
              <a:gd name="connsiteY7" fmla="*/ 114300 h 3175611"/>
              <a:gd name="connsiteX0" fmla="*/ 0 w 1109060"/>
              <a:gd name="connsiteY0" fmla="*/ 114300 h 3148013"/>
              <a:gd name="connsiteX1" fmla="*/ 1109060 w 1109060"/>
              <a:gd name="connsiteY1" fmla="*/ 0 h 3148013"/>
              <a:gd name="connsiteX2" fmla="*/ 1109060 w 1109060"/>
              <a:gd name="connsiteY2" fmla="*/ 842962 h 3148013"/>
              <a:gd name="connsiteX3" fmla="*/ 1099535 w 1109060"/>
              <a:gd name="connsiteY3" fmla="*/ 3148013 h 3148013"/>
              <a:gd name="connsiteX4" fmla="*/ 8924 w 1109060"/>
              <a:gd name="connsiteY4" fmla="*/ 3109916 h 3148013"/>
              <a:gd name="connsiteX5" fmla="*/ 23812 w 1109060"/>
              <a:gd name="connsiteY5" fmla="*/ 1585912 h 3148013"/>
              <a:gd name="connsiteX6" fmla="*/ 652463 w 1109060"/>
              <a:gd name="connsiteY6" fmla="*/ 795337 h 3148013"/>
              <a:gd name="connsiteX7" fmla="*/ 0 w 1109060"/>
              <a:gd name="connsiteY7" fmla="*/ 114300 h 3148013"/>
              <a:gd name="connsiteX0" fmla="*/ 0 w 1109060"/>
              <a:gd name="connsiteY0" fmla="*/ 114300 h 3148013"/>
              <a:gd name="connsiteX1" fmla="*/ 1109060 w 1109060"/>
              <a:gd name="connsiteY1" fmla="*/ 0 h 3148013"/>
              <a:gd name="connsiteX2" fmla="*/ 1109060 w 1109060"/>
              <a:gd name="connsiteY2" fmla="*/ 842962 h 3148013"/>
              <a:gd name="connsiteX3" fmla="*/ 1099535 w 1109060"/>
              <a:gd name="connsiteY3" fmla="*/ 3148013 h 3148013"/>
              <a:gd name="connsiteX4" fmla="*/ 8924 w 1109060"/>
              <a:gd name="connsiteY4" fmla="*/ 3109916 h 3148013"/>
              <a:gd name="connsiteX5" fmla="*/ 23812 w 1109060"/>
              <a:gd name="connsiteY5" fmla="*/ 1585912 h 3148013"/>
              <a:gd name="connsiteX6" fmla="*/ 652463 w 1109060"/>
              <a:gd name="connsiteY6" fmla="*/ 795337 h 3148013"/>
              <a:gd name="connsiteX7" fmla="*/ 0 w 1109060"/>
              <a:gd name="connsiteY7" fmla="*/ 114300 h 3148013"/>
              <a:gd name="connsiteX0" fmla="*/ 0 w 1109060"/>
              <a:gd name="connsiteY0" fmla="*/ 114300 h 3148013"/>
              <a:gd name="connsiteX1" fmla="*/ 1109060 w 1109060"/>
              <a:gd name="connsiteY1" fmla="*/ 0 h 3148013"/>
              <a:gd name="connsiteX2" fmla="*/ 1109060 w 1109060"/>
              <a:gd name="connsiteY2" fmla="*/ 842962 h 3148013"/>
              <a:gd name="connsiteX3" fmla="*/ 1099535 w 1109060"/>
              <a:gd name="connsiteY3" fmla="*/ 3148013 h 3148013"/>
              <a:gd name="connsiteX4" fmla="*/ 8927 w 1109060"/>
              <a:gd name="connsiteY4" fmla="*/ 3138494 h 3148013"/>
              <a:gd name="connsiteX5" fmla="*/ 23812 w 1109060"/>
              <a:gd name="connsiteY5" fmla="*/ 1585912 h 3148013"/>
              <a:gd name="connsiteX6" fmla="*/ 652463 w 1109060"/>
              <a:gd name="connsiteY6" fmla="*/ 795337 h 3148013"/>
              <a:gd name="connsiteX7" fmla="*/ 0 w 1109060"/>
              <a:gd name="connsiteY7" fmla="*/ 114300 h 3148013"/>
              <a:gd name="connsiteX0" fmla="*/ 0 w 1134463"/>
              <a:gd name="connsiteY0" fmla="*/ 6464304 h 9498017"/>
              <a:gd name="connsiteX1" fmla="*/ 1134463 w 1134463"/>
              <a:gd name="connsiteY1" fmla="*/ 0 h 9498017"/>
              <a:gd name="connsiteX2" fmla="*/ 1109060 w 1134463"/>
              <a:gd name="connsiteY2" fmla="*/ 7192966 h 9498017"/>
              <a:gd name="connsiteX3" fmla="*/ 1099535 w 1134463"/>
              <a:gd name="connsiteY3" fmla="*/ 9498017 h 9498017"/>
              <a:gd name="connsiteX4" fmla="*/ 8927 w 1134463"/>
              <a:gd name="connsiteY4" fmla="*/ 9488498 h 9498017"/>
              <a:gd name="connsiteX5" fmla="*/ 23812 w 1134463"/>
              <a:gd name="connsiteY5" fmla="*/ 7935916 h 9498017"/>
              <a:gd name="connsiteX6" fmla="*/ 652463 w 1134463"/>
              <a:gd name="connsiteY6" fmla="*/ 7145341 h 9498017"/>
              <a:gd name="connsiteX7" fmla="*/ 0 w 1134463"/>
              <a:gd name="connsiteY7" fmla="*/ 6464304 h 9498017"/>
              <a:gd name="connsiteX0" fmla="*/ 64967 w 1199430"/>
              <a:gd name="connsiteY0" fmla="*/ 6667501 h 9701214"/>
              <a:gd name="connsiteX1" fmla="*/ 81824 w 1199430"/>
              <a:gd name="connsiteY1" fmla="*/ 0 h 9701214"/>
              <a:gd name="connsiteX2" fmla="*/ 1199430 w 1199430"/>
              <a:gd name="connsiteY2" fmla="*/ 203197 h 9701214"/>
              <a:gd name="connsiteX3" fmla="*/ 1174027 w 1199430"/>
              <a:gd name="connsiteY3" fmla="*/ 7396163 h 9701214"/>
              <a:gd name="connsiteX4" fmla="*/ 1164502 w 1199430"/>
              <a:gd name="connsiteY4" fmla="*/ 9701214 h 9701214"/>
              <a:gd name="connsiteX5" fmla="*/ 73894 w 1199430"/>
              <a:gd name="connsiteY5" fmla="*/ 9691695 h 9701214"/>
              <a:gd name="connsiteX6" fmla="*/ 88779 w 1199430"/>
              <a:gd name="connsiteY6" fmla="*/ 8139113 h 9701214"/>
              <a:gd name="connsiteX7" fmla="*/ 717430 w 1199430"/>
              <a:gd name="connsiteY7" fmla="*/ 7348538 h 9701214"/>
              <a:gd name="connsiteX8" fmla="*/ 64967 w 1199430"/>
              <a:gd name="connsiteY8" fmla="*/ 6667501 h 9701214"/>
              <a:gd name="connsiteX0" fmla="*/ 0 w 1134463"/>
              <a:gd name="connsiteY0" fmla="*/ 6667501 h 9701214"/>
              <a:gd name="connsiteX1" fmla="*/ 16857 w 1134463"/>
              <a:gd name="connsiteY1" fmla="*/ 0 h 9701214"/>
              <a:gd name="connsiteX2" fmla="*/ 1134463 w 1134463"/>
              <a:gd name="connsiteY2" fmla="*/ 203197 h 9701214"/>
              <a:gd name="connsiteX3" fmla="*/ 1109060 w 1134463"/>
              <a:gd name="connsiteY3" fmla="*/ 7396163 h 9701214"/>
              <a:gd name="connsiteX4" fmla="*/ 1099535 w 1134463"/>
              <a:gd name="connsiteY4" fmla="*/ 9701214 h 9701214"/>
              <a:gd name="connsiteX5" fmla="*/ 8927 w 1134463"/>
              <a:gd name="connsiteY5" fmla="*/ 9691695 h 9701214"/>
              <a:gd name="connsiteX6" fmla="*/ 23812 w 1134463"/>
              <a:gd name="connsiteY6" fmla="*/ 8139113 h 9701214"/>
              <a:gd name="connsiteX7" fmla="*/ 652463 w 1134463"/>
              <a:gd name="connsiteY7" fmla="*/ 7348538 h 9701214"/>
              <a:gd name="connsiteX8" fmla="*/ 0 w 1134463"/>
              <a:gd name="connsiteY8" fmla="*/ 6667501 h 9701214"/>
              <a:gd name="connsiteX0" fmla="*/ 0 w 1134463"/>
              <a:gd name="connsiteY0" fmla="*/ 6667501 h 9701214"/>
              <a:gd name="connsiteX1" fmla="*/ 16857 w 1134463"/>
              <a:gd name="connsiteY1" fmla="*/ 0 h 9701214"/>
              <a:gd name="connsiteX2" fmla="*/ 1134463 w 1134463"/>
              <a:gd name="connsiteY2" fmla="*/ 203197 h 9701214"/>
              <a:gd name="connsiteX3" fmla="*/ 1109060 w 1134463"/>
              <a:gd name="connsiteY3" fmla="*/ 7396163 h 9701214"/>
              <a:gd name="connsiteX4" fmla="*/ 1099535 w 1134463"/>
              <a:gd name="connsiteY4" fmla="*/ 9701214 h 9701214"/>
              <a:gd name="connsiteX5" fmla="*/ 8927 w 1134463"/>
              <a:gd name="connsiteY5" fmla="*/ 9691695 h 9701214"/>
              <a:gd name="connsiteX6" fmla="*/ 23812 w 1134463"/>
              <a:gd name="connsiteY6" fmla="*/ 8139113 h 9701214"/>
              <a:gd name="connsiteX7" fmla="*/ 652463 w 1134463"/>
              <a:gd name="connsiteY7" fmla="*/ 7348538 h 9701214"/>
              <a:gd name="connsiteX8" fmla="*/ 0 w 1134463"/>
              <a:gd name="connsiteY8" fmla="*/ 6667501 h 9701214"/>
              <a:gd name="connsiteX0" fmla="*/ 676 w 1135139"/>
              <a:gd name="connsiteY0" fmla="*/ 6477001 h 9510714"/>
              <a:gd name="connsiteX1" fmla="*/ 4836 w 1135139"/>
              <a:gd name="connsiteY1" fmla="*/ 0 h 9510714"/>
              <a:gd name="connsiteX2" fmla="*/ 1135139 w 1135139"/>
              <a:gd name="connsiteY2" fmla="*/ 12697 h 9510714"/>
              <a:gd name="connsiteX3" fmla="*/ 1109736 w 1135139"/>
              <a:gd name="connsiteY3" fmla="*/ 7205663 h 9510714"/>
              <a:gd name="connsiteX4" fmla="*/ 1100211 w 1135139"/>
              <a:gd name="connsiteY4" fmla="*/ 9510714 h 9510714"/>
              <a:gd name="connsiteX5" fmla="*/ 9603 w 1135139"/>
              <a:gd name="connsiteY5" fmla="*/ 9501195 h 9510714"/>
              <a:gd name="connsiteX6" fmla="*/ 24488 w 1135139"/>
              <a:gd name="connsiteY6" fmla="*/ 7948613 h 9510714"/>
              <a:gd name="connsiteX7" fmla="*/ 653139 w 1135139"/>
              <a:gd name="connsiteY7" fmla="*/ 7158038 h 9510714"/>
              <a:gd name="connsiteX8" fmla="*/ 676 w 1135139"/>
              <a:gd name="connsiteY8" fmla="*/ 6477001 h 9510714"/>
              <a:gd name="connsiteX0" fmla="*/ 9899 w 1144362"/>
              <a:gd name="connsiteY0" fmla="*/ 6477001 h 9510714"/>
              <a:gd name="connsiteX1" fmla="*/ 14059 w 1144362"/>
              <a:gd name="connsiteY1" fmla="*/ 0 h 9510714"/>
              <a:gd name="connsiteX2" fmla="*/ 1144362 w 1144362"/>
              <a:gd name="connsiteY2" fmla="*/ 12697 h 9510714"/>
              <a:gd name="connsiteX3" fmla="*/ 1118959 w 1144362"/>
              <a:gd name="connsiteY3" fmla="*/ 7205663 h 9510714"/>
              <a:gd name="connsiteX4" fmla="*/ 1109434 w 1144362"/>
              <a:gd name="connsiteY4" fmla="*/ 9510714 h 9510714"/>
              <a:gd name="connsiteX5" fmla="*/ 18826 w 1144362"/>
              <a:gd name="connsiteY5" fmla="*/ 9501195 h 9510714"/>
              <a:gd name="connsiteX6" fmla="*/ 33711 w 1144362"/>
              <a:gd name="connsiteY6" fmla="*/ 7948613 h 9510714"/>
              <a:gd name="connsiteX7" fmla="*/ 662362 w 1144362"/>
              <a:gd name="connsiteY7" fmla="*/ 7158038 h 9510714"/>
              <a:gd name="connsiteX8" fmla="*/ 9899 w 1144362"/>
              <a:gd name="connsiteY8" fmla="*/ 6477001 h 9510714"/>
              <a:gd name="connsiteX0" fmla="*/ 5347 w 1139810"/>
              <a:gd name="connsiteY0" fmla="*/ 6477001 h 9510714"/>
              <a:gd name="connsiteX1" fmla="*/ 9507 w 1139810"/>
              <a:gd name="connsiteY1" fmla="*/ 0 h 9510714"/>
              <a:gd name="connsiteX2" fmla="*/ 1139810 w 1139810"/>
              <a:gd name="connsiteY2" fmla="*/ 12697 h 9510714"/>
              <a:gd name="connsiteX3" fmla="*/ 1114407 w 1139810"/>
              <a:gd name="connsiteY3" fmla="*/ 7205663 h 9510714"/>
              <a:gd name="connsiteX4" fmla="*/ 1104882 w 1139810"/>
              <a:gd name="connsiteY4" fmla="*/ 9510714 h 9510714"/>
              <a:gd name="connsiteX5" fmla="*/ 14274 w 1139810"/>
              <a:gd name="connsiteY5" fmla="*/ 9501195 h 9510714"/>
              <a:gd name="connsiteX6" fmla="*/ 29159 w 1139810"/>
              <a:gd name="connsiteY6" fmla="*/ 7948613 h 9510714"/>
              <a:gd name="connsiteX7" fmla="*/ 657810 w 1139810"/>
              <a:gd name="connsiteY7" fmla="*/ 7158038 h 9510714"/>
              <a:gd name="connsiteX8" fmla="*/ 5347 w 1139810"/>
              <a:gd name="connsiteY8" fmla="*/ 6477001 h 951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9810" h="9510714">
                <a:moveTo>
                  <a:pt x="5347" y="6477001"/>
                </a:moveTo>
                <a:cubicBezTo>
                  <a:pt x="-3851" y="4357688"/>
                  <a:pt x="-345" y="3155950"/>
                  <a:pt x="9507" y="0"/>
                </a:cubicBezTo>
                <a:lnTo>
                  <a:pt x="1139810" y="12697"/>
                </a:lnTo>
                <a:cubicBezTo>
                  <a:pt x="1131342" y="2410352"/>
                  <a:pt x="1122875" y="4808008"/>
                  <a:pt x="1114407" y="7205663"/>
                </a:cubicBezTo>
                <a:lnTo>
                  <a:pt x="1104882" y="9510714"/>
                </a:lnTo>
                <a:lnTo>
                  <a:pt x="14274" y="9501195"/>
                </a:lnTo>
                <a:lnTo>
                  <a:pt x="29159" y="7948613"/>
                </a:lnTo>
                <a:lnTo>
                  <a:pt x="657810" y="7158038"/>
                </a:lnTo>
                <a:lnTo>
                  <a:pt x="5347" y="64770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1">
              <a:solidFill>
                <a:schemeClr val="tx1"/>
              </a:solidFill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E1D05E8C-1026-1184-BFB6-56D313B5F46A}"/>
              </a:ext>
            </a:extLst>
          </p:cNvPr>
          <p:cNvSpPr txBox="1"/>
          <p:nvPr/>
        </p:nvSpPr>
        <p:spPr>
          <a:xfrm>
            <a:off x="9680158" y="7286747"/>
            <a:ext cx="3040322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800" noProof="1">
                <a:solidFill>
                  <a:srgbClr val="00592A"/>
                </a:solidFill>
                <a:latin typeface="WATstyle" panose="020F0502020204030203" pitchFamily="34" charset="-18"/>
              </a:rPr>
              <a:t>Aplikuj</a:t>
            </a:r>
            <a:endParaRPr lang="pl-PL" sz="4800" noProof="1">
              <a:solidFill>
                <a:srgbClr val="00592A"/>
              </a:solidFill>
              <a:latin typeface="WATstyle" panose="020F0502020204030203" pitchFamily="34" charset="-18"/>
            </a:endParaRPr>
          </a:p>
          <a:p>
            <a:r>
              <a:rPr lang="pl-PL" sz="4800" b="1" noProof="1">
                <a:solidFill>
                  <a:srgbClr val="00592A"/>
                </a:solidFill>
                <a:latin typeface="WATstyle Black" panose="020F0A02020204030203" pitchFamily="34" charset="-18"/>
              </a:rPr>
              <a:t>na studia </a:t>
            </a:r>
          </a:p>
          <a:p>
            <a:r>
              <a:rPr lang="pl-PL" sz="4800" b="1" noProof="1">
                <a:solidFill>
                  <a:srgbClr val="00592A"/>
                </a:solidFill>
                <a:latin typeface="WATstyle Black" panose="020F0A02020204030203" pitchFamily="34" charset="-18"/>
              </a:rPr>
              <a:t>cywilne</a:t>
            </a:r>
            <a:endParaRPr lang="pl-PL" sz="4000" noProof="1">
              <a:solidFill>
                <a:srgbClr val="00592A"/>
              </a:solidFill>
              <a:latin typeface="WATstyle Black" panose="020F0A02020204030203" pitchFamily="34" charset="-18"/>
            </a:endParaRP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4068AFC3-5795-6038-4598-5E2BD6C0B8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23756" y="6000779"/>
            <a:ext cx="2350171" cy="235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18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>
            <a:extLst>
              <a:ext uri="{FF2B5EF4-FFF2-40B4-BE49-F238E27FC236}">
                <a16:creationId xmlns:a16="http://schemas.microsoft.com/office/drawing/2014/main" id="{410FF879-C798-B3F7-4586-CF24D329B6C0}"/>
              </a:ext>
            </a:extLst>
          </p:cNvPr>
          <p:cNvSpPr/>
          <p:nvPr/>
        </p:nvSpPr>
        <p:spPr>
          <a:xfrm>
            <a:off x="1028700" y="7268975"/>
            <a:ext cx="16230600" cy="1770184"/>
          </a:xfrm>
          <a:prstGeom prst="rect">
            <a:avLst/>
          </a:prstGeom>
          <a:solidFill>
            <a:srgbClr val="D61640"/>
          </a:solidFill>
        </p:spPr>
        <p:txBody>
          <a:bodyPr/>
          <a:lstStyle/>
          <a:p>
            <a:endParaRPr lang="pl-PL" noProof="1">
              <a:latin typeface="WATstyle" panose="020F0502020204030203" pitchFamily="34" charset="-18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9626245"/>
            <a:ext cx="18288000" cy="660755"/>
            <a:chOff x="0" y="0"/>
            <a:chExt cx="24384000" cy="8810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4384000" cy="881007"/>
              <a:chOff x="0" y="0"/>
              <a:chExt cx="6186311" cy="22351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186311" cy="223515"/>
              </a:xfrm>
              <a:custGeom>
                <a:avLst/>
                <a:gdLst/>
                <a:ahLst/>
                <a:cxnLst/>
                <a:rect l="l" t="t" r="r" b="b"/>
                <a:pathLst>
                  <a:path w="6186311" h="223515">
                    <a:moveTo>
                      <a:pt x="0" y="0"/>
                    </a:moveTo>
                    <a:lnTo>
                      <a:pt x="6186311" y="0"/>
                    </a:lnTo>
                    <a:lnTo>
                      <a:pt x="6186311" y="223515"/>
                    </a:lnTo>
                    <a:lnTo>
                      <a:pt x="0" y="223515"/>
                    </a:lnTo>
                    <a:close/>
                  </a:path>
                </a:pathLst>
              </a:custGeom>
              <a:solidFill>
                <a:srgbClr val="F9FCFF"/>
              </a:solidFill>
            </p:spPr>
            <p:txBody>
              <a:bodyPr/>
              <a:lstStyle/>
              <a:p>
                <a:endParaRPr lang="pl-PL" noProof="1">
                  <a:latin typeface="WATstyle" panose="020F0502020204030203" pitchFamily="34" charset="-18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328449" y="83061"/>
              <a:ext cx="549087" cy="714886"/>
            </a:xfrm>
            <a:custGeom>
              <a:avLst/>
              <a:gdLst/>
              <a:ahLst/>
              <a:cxnLst/>
              <a:rect l="l" t="t" r="r" b="b"/>
              <a:pathLst>
                <a:path w="549087" h="714886">
                  <a:moveTo>
                    <a:pt x="0" y="0"/>
                  </a:moveTo>
                  <a:lnTo>
                    <a:pt x="549086" y="0"/>
                  </a:lnTo>
                  <a:lnTo>
                    <a:pt x="549086" y="714885"/>
                  </a:lnTo>
                  <a:lnTo>
                    <a:pt x="0" y="71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6887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latin typeface="WATstyle" panose="020F0502020204030203" pitchFamily="34" charset="-18"/>
                </a:rPr>
                <a:t>WOJSKOWA AKADEMIA TECHNICZNA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30009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latin typeface="WATstyle" panose="020F0502020204030203" pitchFamily="34" charset="-18"/>
                </a:rPr>
                <a:t>#WIEDZA #AMBICJA #TECHNOLOGIA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1631318" y="244538"/>
              <a:ext cx="2424233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latin typeface="WATstyle" panose="020F0502020204030203" pitchFamily="34" charset="-18"/>
                </a:rPr>
                <a:t>WAT.EDU.PL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631326" y="2895794"/>
            <a:ext cx="18288000" cy="3007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pl-PL" sz="6999" noProof="1">
                <a:latin typeface="WATstyle" panose="020F0502020204030203" pitchFamily="34" charset="-18"/>
              </a:rPr>
              <a:t>TY TEŻ MASZ WYBÓR</a:t>
            </a:r>
          </a:p>
          <a:p>
            <a:pPr>
              <a:lnSpc>
                <a:spcPts val="15398"/>
              </a:lnSpc>
            </a:pPr>
            <a:r>
              <a:rPr lang="pl-PL" sz="13998" noProof="1">
                <a:latin typeface="WATstyle" panose="020F0502020204030203" pitchFamily="34" charset="-18"/>
              </a:rPr>
              <a:t>WYBIERZ WAT!</a:t>
            </a:r>
          </a:p>
        </p:txBody>
      </p:sp>
      <p:sp>
        <p:nvSpPr>
          <p:cNvPr id="14" name="TextBox 12"/>
          <p:cNvSpPr txBox="1"/>
          <p:nvPr/>
        </p:nvSpPr>
        <p:spPr>
          <a:xfrm>
            <a:off x="0" y="7648845"/>
            <a:ext cx="18288000" cy="9026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pl-PL" sz="6000" noProof="1">
                <a:solidFill>
                  <a:schemeClr val="bg1"/>
                </a:solidFill>
                <a:latin typeface="WATstyle" panose="020F0502020204030203" pitchFamily="34" charset="-18"/>
              </a:rPr>
              <a:t>Dołącz do najlepszych – rekrutacja.wat.edu.pl</a:t>
            </a:r>
          </a:p>
        </p:txBody>
      </p:sp>
      <p:pic>
        <p:nvPicPr>
          <p:cNvPr id="10" name="Obraz 9" descr="Obraz zawierający czarne, ciem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DE24C3C-D32F-4517-3387-E5DB24712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50"/>
          <a:stretch/>
        </p:blipFill>
        <p:spPr>
          <a:xfrm>
            <a:off x="726659" y="1857162"/>
            <a:ext cx="3732314" cy="4824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7D86C-88A0-30C1-8B7A-85FCADDCE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EB1D4EF4-5E5C-9435-635A-47221ABAD1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49"/>
          <a:stretch/>
        </p:blipFill>
        <p:spPr>
          <a:xfrm>
            <a:off x="1" y="0"/>
            <a:ext cx="9144000" cy="7175865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2952C32F-F3E6-A4E1-5D6D-7B9471D6E6F0}"/>
              </a:ext>
            </a:extLst>
          </p:cNvPr>
          <p:cNvGrpSpPr/>
          <p:nvPr/>
        </p:nvGrpSpPr>
        <p:grpSpPr>
          <a:xfrm>
            <a:off x="0" y="9626245"/>
            <a:ext cx="18288000" cy="660755"/>
            <a:chOff x="0" y="0"/>
            <a:chExt cx="24384000" cy="881007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0B7B5BEF-C1F1-B588-2169-7B96BB1D95E1}"/>
                </a:ext>
              </a:extLst>
            </p:cNvPr>
            <p:cNvGrpSpPr/>
            <p:nvPr/>
          </p:nvGrpSpPr>
          <p:grpSpPr>
            <a:xfrm>
              <a:off x="0" y="0"/>
              <a:ext cx="24384000" cy="881007"/>
              <a:chOff x="0" y="0"/>
              <a:chExt cx="6186311" cy="223515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199AD39F-F0FD-4DC3-626B-98D29CF04F1E}"/>
                  </a:ext>
                </a:extLst>
              </p:cNvPr>
              <p:cNvSpPr/>
              <p:nvPr/>
            </p:nvSpPr>
            <p:spPr>
              <a:xfrm>
                <a:off x="0" y="0"/>
                <a:ext cx="6186311" cy="223515"/>
              </a:xfrm>
              <a:custGeom>
                <a:avLst/>
                <a:gdLst/>
                <a:ahLst/>
                <a:cxnLst/>
                <a:rect l="l" t="t" r="r" b="b"/>
                <a:pathLst>
                  <a:path w="6186311" h="223515">
                    <a:moveTo>
                      <a:pt x="0" y="0"/>
                    </a:moveTo>
                    <a:lnTo>
                      <a:pt x="6186311" y="0"/>
                    </a:lnTo>
                    <a:lnTo>
                      <a:pt x="6186311" y="223515"/>
                    </a:lnTo>
                    <a:lnTo>
                      <a:pt x="0" y="223515"/>
                    </a:lnTo>
                    <a:close/>
                  </a:path>
                </a:pathLst>
              </a:custGeom>
              <a:solidFill>
                <a:srgbClr val="F9FCFF"/>
              </a:solidFill>
            </p:spPr>
            <p:txBody>
              <a:bodyPr/>
              <a:lstStyle/>
              <a:p>
                <a:endParaRPr lang="pl-PL" noProof="1">
                  <a:latin typeface="WATstyle" panose="020F0502020204030203" pitchFamily="34" charset="-18"/>
                </a:endParaRPr>
              </a:p>
            </p:txBody>
          </p:sp>
        </p:grp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E517E86-BADA-1326-F711-67595C4D3973}"/>
                </a:ext>
              </a:extLst>
            </p:cNvPr>
            <p:cNvSpPr/>
            <p:nvPr/>
          </p:nvSpPr>
          <p:spPr>
            <a:xfrm>
              <a:off x="328449" y="83061"/>
              <a:ext cx="549087" cy="714886"/>
            </a:xfrm>
            <a:custGeom>
              <a:avLst/>
              <a:gdLst/>
              <a:ahLst/>
              <a:cxnLst/>
              <a:rect l="l" t="t" r="r" b="b"/>
              <a:pathLst>
                <a:path w="549087" h="714886">
                  <a:moveTo>
                    <a:pt x="0" y="0"/>
                  </a:moveTo>
                  <a:lnTo>
                    <a:pt x="549086" y="0"/>
                  </a:lnTo>
                  <a:lnTo>
                    <a:pt x="549086" y="714885"/>
                  </a:lnTo>
                  <a:lnTo>
                    <a:pt x="0" y="71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1FCBA7D-8430-AFD7-2BB6-D6DFFD62AD0C}"/>
                </a:ext>
              </a:extLst>
            </p:cNvPr>
            <p:cNvSpPr txBox="1"/>
            <p:nvPr/>
          </p:nvSpPr>
          <p:spPr>
            <a:xfrm>
              <a:off x="96887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WOJSKOWA AKADEMIA TECHNICZNA</a:t>
              </a: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C8FB4E6E-E3E2-DB45-2EF6-194218DCB56C}"/>
                </a:ext>
              </a:extLst>
            </p:cNvPr>
            <p:cNvSpPr txBox="1"/>
            <p:nvPr/>
          </p:nvSpPr>
          <p:spPr>
            <a:xfrm>
              <a:off x="1130009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#WIEDZA #AMBICJA #TECHNOLOGIA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4B4E3590-8978-4DF1-CC99-FF738BD07F6E}"/>
                </a:ext>
              </a:extLst>
            </p:cNvPr>
            <p:cNvSpPr txBox="1"/>
            <p:nvPr/>
          </p:nvSpPr>
          <p:spPr>
            <a:xfrm>
              <a:off x="21631318" y="244538"/>
              <a:ext cx="2424233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WAT.EDU.PL</a:t>
              </a:r>
            </a:p>
          </p:txBody>
        </p:sp>
      </p:grpSp>
      <p:sp>
        <p:nvSpPr>
          <p:cNvPr id="13" name="TextBox 3">
            <a:extLst>
              <a:ext uri="{FF2B5EF4-FFF2-40B4-BE49-F238E27FC236}">
                <a16:creationId xmlns:a16="http://schemas.microsoft.com/office/drawing/2014/main" id="{1E7F272B-6825-96C0-A717-8992F7F61027}"/>
              </a:ext>
            </a:extLst>
          </p:cNvPr>
          <p:cNvSpPr txBox="1"/>
          <p:nvPr/>
        </p:nvSpPr>
        <p:spPr>
          <a:xfrm>
            <a:off x="9840252" y="912783"/>
            <a:ext cx="8153401" cy="5952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4400" b="1" noProof="1">
                <a:solidFill>
                  <a:srgbClr val="00592A"/>
                </a:solidFill>
                <a:latin typeface="WATstyle Black" panose="020F0A02020204030203" pitchFamily="34" charset="-18"/>
              </a:rPr>
              <a:t>BENEFITY DLA STUDENTÓW WOJSKOWYCH</a:t>
            </a:r>
          </a:p>
          <a:p>
            <a:endParaRPr lang="pl-PL" sz="3600" noProof="1">
              <a:solidFill>
                <a:srgbClr val="00592A"/>
              </a:solidFill>
              <a:latin typeface="WATstyle Black" panose="020F0A02020204030203" pitchFamily="34" charset="-18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600" noProof="1">
                <a:solidFill>
                  <a:srgbClr val="1B1A1A"/>
                </a:solidFill>
                <a:latin typeface="WATstyle" panose="020F0502020204030203" pitchFamily="34" charset="-18"/>
              </a:rPr>
              <a:t>Uposażenie finansowe od 6300 zł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600" noProof="1">
                <a:solidFill>
                  <a:srgbClr val="1B1A1A"/>
                </a:solidFill>
                <a:latin typeface="WATstyle" panose="020F0502020204030203" pitchFamily="34" charset="-18"/>
              </a:rPr>
              <a:t>Bezpłatne zakwaterowanie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600" noProof="1">
                <a:solidFill>
                  <a:srgbClr val="1B1A1A"/>
                </a:solidFill>
                <a:latin typeface="WATstyle" panose="020F0502020204030203" pitchFamily="34" charset="-18"/>
              </a:rPr>
              <a:t>Wyżywienie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600" noProof="1">
                <a:solidFill>
                  <a:srgbClr val="1B1A1A"/>
                </a:solidFill>
                <a:latin typeface="WATstyle" panose="020F0502020204030203" pitchFamily="34" charset="-18"/>
              </a:rPr>
              <a:t>Umundurowanie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600" noProof="1">
                <a:solidFill>
                  <a:srgbClr val="1B1A1A"/>
                </a:solidFill>
                <a:latin typeface="WATstyle" panose="020F0502020204030203" pitchFamily="34" charset="-18"/>
              </a:rPr>
              <a:t>Gwarancja pracy w Wojsku Polskim</a:t>
            </a:r>
            <a:endParaRPr lang="pl-PL" sz="4000" noProof="1">
              <a:solidFill>
                <a:srgbClr val="1B1A1A"/>
              </a:solidFill>
              <a:latin typeface="WATstyle" panose="020F0502020204030203" pitchFamily="34" charset="-18"/>
            </a:endParaRPr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id="{099A7341-370A-5FCE-D58A-6F0C224ECA02}"/>
              </a:ext>
            </a:extLst>
          </p:cNvPr>
          <p:cNvGrpSpPr/>
          <p:nvPr/>
        </p:nvGrpSpPr>
        <p:grpSpPr>
          <a:xfrm>
            <a:off x="696252" y="4360056"/>
            <a:ext cx="5040261" cy="2556963"/>
            <a:chOff x="-7010400" y="2697729"/>
            <a:chExt cx="3434417" cy="1742306"/>
          </a:xfrm>
        </p:grpSpPr>
        <p:sp>
          <p:nvSpPr>
            <p:cNvPr id="14" name="Dymek mowy: prostokąt 13">
              <a:extLst>
                <a:ext uri="{FF2B5EF4-FFF2-40B4-BE49-F238E27FC236}">
                  <a16:creationId xmlns:a16="http://schemas.microsoft.com/office/drawing/2014/main" id="{639BDDBC-7E4D-2C86-5027-0C0F53CA02CC}"/>
                </a:ext>
              </a:extLst>
            </p:cNvPr>
            <p:cNvSpPr/>
            <p:nvPr/>
          </p:nvSpPr>
          <p:spPr>
            <a:xfrm>
              <a:off x="-7010400" y="2697729"/>
              <a:ext cx="2895600" cy="1742306"/>
            </a:xfrm>
            <a:custGeom>
              <a:avLst/>
              <a:gdLst>
                <a:gd name="connsiteX0" fmla="*/ 0 w 2895600"/>
                <a:gd name="connsiteY0" fmla="*/ 0 h 1316319"/>
                <a:gd name="connsiteX1" fmla="*/ 482600 w 2895600"/>
                <a:gd name="connsiteY1" fmla="*/ 0 h 1316319"/>
                <a:gd name="connsiteX2" fmla="*/ 482600 w 2895600"/>
                <a:gd name="connsiteY2" fmla="*/ 0 h 1316319"/>
                <a:gd name="connsiteX3" fmla="*/ 1206500 w 2895600"/>
                <a:gd name="connsiteY3" fmla="*/ 0 h 1316319"/>
                <a:gd name="connsiteX4" fmla="*/ 2895600 w 2895600"/>
                <a:gd name="connsiteY4" fmla="*/ 0 h 1316319"/>
                <a:gd name="connsiteX5" fmla="*/ 2895600 w 2895600"/>
                <a:gd name="connsiteY5" fmla="*/ 767853 h 1316319"/>
                <a:gd name="connsiteX6" fmla="*/ 2895600 w 2895600"/>
                <a:gd name="connsiteY6" fmla="*/ 767853 h 1316319"/>
                <a:gd name="connsiteX7" fmla="*/ 2895600 w 2895600"/>
                <a:gd name="connsiteY7" fmla="*/ 1096933 h 1316319"/>
                <a:gd name="connsiteX8" fmla="*/ 2895600 w 2895600"/>
                <a:gd name="connsiteY8" fmla="*/ 1316319 h 1316319"/>
                <a:gd name="connsiteX9" fmla="*/ 1206500 w 2895600"/>
                <a:gd name="connsiteY9" fmla="*/ 1316319 h 1316319"/>
                <a:gd name="connsiteX10" fmla="*/ 1014531 w 2895600"/>
                <a:gd name="connsiteY10" fmla="*/ 1742306 h 1316319"/>
                <a:gd name="connsiteX11" fmla="*/ 482600 w 2895600"/>
                <a:gd name="connsiteY11" fmla="*/ 1316319 h 1316319"/>
                <a:gd name="connsiteX12" fmla="*/ 0 w 2895600"/>
                <a:gd name="connsiteY12" fmla="*/ 1316319 h 1316319"/>
                <a:gd name="connsiteX13" fmla="*/ 0 w 2895600"/>
                <a:gd name="connsiteY13" fmla="*/ 1096933 h 1316319"/>
                <a:gd name="connsiteX14" fmla="*/ 0 w 2895600"/>
                <a:gd name="connsiteY14" fmla="*/ 767853 h 1316319"/>
                <a:gd name="connsiteX15" fmla="*/ 0 w 2895600"/>
                <a:gd name="connsiteY15" fmla="*/ 767853 h 1316319"/>
                <a:gd name="connsiteX16" fmla="*/ 0 w 2895600"/>
                <a:gd name="connsiteY16" fmla="*/ 0 h 1316319"/>
                <a:gd name="connsiteX0" fmla="*/ 0 w 2895600"/>
                <a:gd name="connsiteY0" fmla="*/ 0 h 1742306"/>
                <a:gd name="connsiteX1" fmla="*/ 482600 w 2895600"/>
                <a:gd name="connsiteY1" fmla="*/ 0 h 1742306"/>
                <a:gd name="connsiteX2" fmla="*/ 482600 w 2895600"/>
                <a:gd name="connsiteY2" fmla="*/ 0 h 1742306"/>
                <a:gd name="connsiteX3" fmla="*/ 1206500 w 2895600"/>
                <a:gd name="connsiteY3" fmla="*/ 0 h 1742306"/>
                <a:gd name="connsiteX4" fmla="*/ 2895600 w 2895600"/>
                <a:gd name="connsiteY4" fmla="*/ 0 h 1742306"/>
                <a:gd name="connsiteX5" fmla="*/ 2895600 w 2895600"/>
                <a:gd name="connsiteY5" fmla="*/ 767853 h 1742306"/>
                <a:gd name="connsiteX6" fmla="*/ 2895600 w 2895600"/>
                <a:gd name="connsiteY6" fmla="*/ 767853 h 1742306"/>
                <a:gd name="connsiteX7" fmla="*/ 2895600 w 2895600"/>
                <a:gd name="connsiteY7" fmla="*/ 1096933 h 1742306"/>
                <a:gd name="connsiteX8" fmla="*/ 2895600 w 2895600"/>
                <a:gd name="connsiteY8" fmla="*/ 1316319 h 1742306"/>
                <a:gd name="connsiteX9" fmla="*/ 1447006 w 2895600"/>
                <a:gd name="connsiteY9" fmla="*/ 1313938 h 1742306"/>
                <a:gd name="connsiteX10" fmla="*/ 1014531 w 2895600"/>
                <a:gd name="connsiteY10" fmla="*/ 1742306 h 1742306"/>
                <a:gd name="connsiteX11" fmla="*/ 482600 w 2895600"/>
                <a:gd name="connsiteY11" fmla="*/ 1316319 h 1742306"/>
                <a:gd name="connsiteX12" fmla="*/ 0 w 2895600"/>
                <a:gd name="connsiteY12" fmla="*/ 1316319 h 1742306"/>
                <a:gd name="connsiteX13" fmla="*/ 0 w 2895600"/>
                <a:gd name="connsiteY13" fmla="*/ 1096933 h 1742306"/>
                <a:gd name="connsiteX14" fmla="*/ 0 w 2895600"/>
                <a:gd name="connsiteY14" fmla="*/ 767853 h 1742306"/>
                <a:gd name="connsiteX15" fmla="*/ 0 w 2895600"/>
                <a:gd name="connsiteY15" fmla="*/ 767853 h 1742306"/>
                <a:gd name="connsiteX16" fmla="*/ 0 w 2895600"/>
                <a:gd name="connsiteY16" fmla="*/ 0 h 1742306"/>
                <a:gd name="connsiteX0" fmla="*/ 0 w 2895600"/>
                <a:gd name="connsiteY0" fmla="*/ 0 h 1742306"/>
                <a:gd name="connsiteX1" fmla="*/ 482600 w 2895600"/>
                <a:gd name="connsiteY1" fmla="*/ 0 h 1742306"/>
                <a:gd name="connsiteX2" fmla="*/ 482600 w 2895600"/>
                <a:gd name="connsiteY2" fmla="*/ 0 h 1742306"/>
                <a:gd name="connsiteX3" fmla="*/ 1206500 w 2895600"/>
                <a:gd name="connsiteY3" fmla="*/ 0 h 1742306"/>
                <a:gd name="connsiteX4" fmla="*/ 2895600 w 2895600"/>
                <a:gd name="connsiteY4" fmla="*/ 0 h 1742306"/>
                <a:gd name="connsiteX5" fmla="*/ 2895600 w 2895600"/>
                <a:gd name="connsiteY5" fmla="*/ 767853 h 1742306"/>
                <a:gd name="connsiteX6" fmla="*/ 2895600 w 2895600"/>
                <a:gd name="connsiteY6" fmla="*/ 767853 h 1742306"/>
                <a:gd name="connsiteX7" fmla="*/ 2895600 w 2895600"/>
                <a:gd name="connsiteY7" fmla="*/ 1096933 h 1742306"/>
                <a:gd name="connsiteX8" fmla="*/ 2895600 w 2895600"/>
                <a:gd name="connsiteY8" fmla="*/ 1316319 h 1742306"/>
                <a:gd name="connsiteX9" fmla="*/ 1470819 w 2895600"/>
                <a:gd name="connsiteY9" fmla="*/ 1313938 h 1742306"/>
                <a:gd name="connsiteX10" fmla="*/ 1014531 w 2895600"/>
                <a:gd name="connsiteY10" fmla="*/ 1742306 h 1742306"/>
                <a:gd name="connsiteX11" fmla="*/ 482600 w 2895600"/>
                <a:gd name="connsiteY11" fmla="*/ 1316319 h 1742306"/>
                <a:gd name="connsiteX12" fmla="*/ 0 w 2895600"/>
                <a:gd name="connsiteY12" fmla="*/ 1316319 h 1742306"/>
                <a:gd name="connsiteX13" fmla="*/ 0 w 2895600"/>
                <a:gd name="connsiteY13" fmla="*/ 1096933 h 1742306"/>
                <a:gd name="connsiteX14" fmla="*/ 0 w 2895600"/>
                <a:gd name="connsiteY14" fmla="*/ 767853 h 1742306"/>
                <a:gd name="connsiteX15" fmla="*/ 0 w 2895600"/>
                <a:gd name="connsiteY15" fmla="*/ 767853 h 1742306"/>
                <a:gd name="connsiteX16" fmla="*/ 0 w 2895600"/>
                <a:gd name="connsiteY16" fmla="*/ 0 h 174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95600" h="1742306">
                  <a:moveTo>
                    <a:pt x="0" y="0"/>
                  </a:moveTo>
                  <a:lnTo>
                    <a:pt x="482600" y="0"/>
                  </a:lnTo>
                  <a:lnTo>
                    <a:pt x="482600" y="0"/>
                  </a:lnTo>
                  <a:lnTo>
                    <a:pt x="1206500" y="0"/>
                  </a:lnTo>
                  <a:lnTo>
                    <a:pt x="2895600" y="0"/>
                  </a:lnTo>
                  <a:lnTo>
                    <a:pt x="2895600" y="767853"/>
                  </a:lnTo>
                  <a:lnTo>
                    <a:pt x="2895600" y="767853"/>
                  </a:lnTo>
                  <a:lnTo>
                    <a:pt x="2895600" y="1096933"/>
                  </a:lnTo>
                  <a:lnTo>
                    <a:pt x="2895600" y="1316319"/>
                  </a:lnTo>
                  <a:lnTo>
                    <a:pt x="1470819" y="1313938"/>
                  </a:lnTo>
                  <a:lnTo>
                    <a:pt x="1014531" y="1742306"/>
                  </a:lnTo>
                  <a:lnTo>
                    <a:pt x="482600" y="1316319"/>
                  </a:lnTo>
                  <a:lnTo>
                    <a:pt x="0" y="1316319"/>
                  </a:lnTo>
                  <a:lnTo>
                    <a:pt x="0" y="1096933"/>
                  </a:lnTo>
                  <a:lnTo>
                    <a:pt x="0" y="767853"/>
                  </a:lnTo>
                  <a:lnTo>
                    <a:pt x="0" y="767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21">
                <a:alpha val="83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800" noProof="1"/>
            </a:p>
          </p:txBody>
        </p:sp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39124FB8-1643-6175-4A69-B9FE6EC167FA}"/>
                </a:ext>
              </a:extLst>
            </p:cNvPr>
            <p:cNvSpPr txBox="1"/>
            <p:nvPr/>
          </p:nvSpPr>
          <p:spPr>
            <a:xfrm>
              <a:off x="-6841208" y="2697729"/>
              <a:ext cx="3265225" cy="926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5400" b="1" noProof="1">
                  <a:solidFill>
                    <a:schemeClr val="bg1"/>
                  </a:solidFill>
                  <a:latin typeface="WATstyle" panose="020F0502020204030203" pitchFamily="34" charset="-18"/>
                </a:rPr>
                <a:t>Rekrutacja</a:t>
              </a:r>
            </a:p>
            <a:p>
              <a:r>
                <a:rPr lang="pl-PL" sz="5400" b="1" noProof="1">
                  <a:solidFill>
                    <a:schemeClr val="bg1"/>
                  </a:solidFill>
                  <a:latin typeface="WATstyle" panose="020F0502020204030203" pitchFamily="34" charset="-18"/>
                </a:rPr>
                <a:t>trwa!</a:t>
              </a:r>
              <a:endParaRPr lang="pl-PL" sz="4400" b="1" noProof="1">
                <a:solidFill>
                  <a:schemeClr val="bg1"/>
                </a:solidFill>
                <a:latin typeface="WATstyle" panose="020F0502020204030203" pitchFamily="34" charset="-18"/>
              </a:endParaRPr>
            </a:p>
          </p:txBody>
        </p:sp>
      </p:grpSp>
      <p:sp>
        <p:nvSpPr>
          <p:cNvPr id="18" name="Strzałka: pagon 17">
            <a:extLst>
              <a:ext uri="{FF2B5EF4-FFF2-40B4-BE49-F238E27FC236}">
                <a16:creationId xmlns:a16="http://schemas.microsoft.com/office/drawing/2014/main" id="{CC71186C-6823-C67B-AA83-DDA02118FD00}"/>
              </a:ext>
            </a:extLst>
          </p:cNvPr>
          <p:cNvSpPr/>
          <p:nvPr/>
        </p:nvSpPr>
        <p:spPr>
          <a:xfrm rot="5400000">
            <a:off x="4009239" y="2320018"/>
            <a:ext cx="1139810" cy="9510714"/>
          </a:xfrm>
          <a:custGeom>
            <a:avLst/>
            <a:gdLst>
              <a:gd name="connsiteX0" fmla="*/ 0 w 1890110"/>
              <a:gd name="connsiteY0" fmla="*/ 0 h 1600200"/>
              <a:gd name="connsiteX1" fmla="*/ 1090010 w 1890110"/>
              <a:gd name="connsiteY1" fmla="*/ 0 h 1600200"/>
              <a:gd name="connsiteX2" fmla="*/ 1890110 w 1890110"/>
              <a:gd name="connsiteY2" fmla="*/ 800100 h 1600200"/>
              <a:gd name="connsiteX3" fmla="*/ 1090010 w 1890110"/>
              <a:gd name="connsiteY3" fmla="*/ 1600200 h 1600200"/>
              <a:gd name="connsiteX4" fmla="*/ 0 w 1890110"/>
              <a:gd name="connsiteY4" fmla="*/ 1600200 h 1600200"/>
              <a:gd name="connsiteX5" fmla="*/ 800100 w 1890110"/>
              <a:gd name="connsiteY5" fmla="*/ 800100 h 1600200"/>
              <a:gd name="connsiteX6" fmla="*/ 0 w 1890110"/>
              <a:gd name="connsiteY6" fmla="*/ 0 h 1600200"/>
              <a:gd name="connsiteX0" fmla="*/ 0 w 1090010"/>
              <a:gd name="connsiteY0" fmla="*/ 0 h 1600200"/>
              <a:gd name="connsiteX1" fmla="*/ 1090010 w 1090010"/>
              <a:gd name="connsiteY1" fmla="*/ 0 h 1600200"/>
              <a:gd name="connsiteX2" fmla="*/ 1090010 w 1090010"/>
              <a:gd name="connsiteY2" fmla="*/ 842962 h 1600200"/>
              <a:gd name="connsiteX3" fmla="*/ 1090010 w 1090010"/>
              <a:gd name="connsiteY3" fmla="*/ 1600200 h 1600200"/>
              <a:gd name="connsiteX4" fmla="*/ 0 w 1090010"/>
              <a:gd name="connsiteY4" fmla="*/ 1600200 h 1600200"/>
              <a:gd name="connsiteX5" fmla="*/ 800100 w 1090010"/>
              <a:gd name="connsiteY5" fmla="*/ 800100 h 1600200"/>
              <a:gd name="connsiteX6" fmla="*/ 0 w 1090010"/>
              <a:gd name="connsiteY6" fmla="*/ 0 h 1600200"/>
              <a:gd name="connsiteX0" fmla="*/ 0 w 1090010"/>
              <a:gd name="connsiteY0" fmla="*/ 0 h 1600200"/>
              <a:gd name="connsiteX1" fmla="*/ 1090010 w 1090010"/>
              <a:gd name="connsiteY1" fmla="*/ 0 h 1600200"/>
              <a:gd name="connsiteX2" fmla="*/ 1090010 w 1090010"/>
              <a:gd name="connsiteY2" fmla="*/ 842962 h 1600200"/>
              <a:gd name="connsiteX3" fmla="*/ 1090010 w 1090010"/>
              <a:gd name="connsiteY3" fmla="*/ 1600200 h 1600200"/>
              <a:gd name="connsiteX4" fmla="*/ 0 w 1090010"/>
              <a:gd name="connsiteY4" fmla="*/ 1600200 h 1600200"/>
              <a:gd name="connsiteX5" fmla="*/ 633413 w 1090010"/>
              <a:gd name="connsiteY5" fmla="*/ 795337 h 1600200"/>
              <a:gd name="connsiteX6" fmla="*/ 0 w 1090010"/>
              <a:gd name="connsiteY6" fmla="*/ 0 h 1600200"/>
              <a:gd name="connsiteX0" fmla="*/ 0 w 1109060"/>
              <a:gd name="connsiteY0" fmla="*/ 114300 h 1600200"/>
              <a:gd name="connsiteX1" fmla="*/ 1109060 w 1109060"/>
              <a:gd name="connsiteY1" fmla="*/ 0 h 1600200"/>
              <a:gd name="connsiteX2" fmla="*/ 1109060 w 1109060"/>
              <a:gd name="connsiteY2" fmla="*/ 842962 h 1600200"/>
              <a:gd name="connsiteX3" fmla="*/ 1109060 w 1109060"/>
              <a:gd name="connsiteY3" fmla="*/ 1600200 h 1600200"/>
              <a:gd name="connsiteX4" fmla="*/ 19050 w 1109060"/>
              <a:gd name="connsiteY4" fmla="*/ 1600200 h 1600200"/>
              <a:gd name="connsiteX5" fmla="*/ 652463 w 1109060"/>
              <a:gd name="connsiteY5" fmla="*/ 795337 h 1600200"/>
              <a:gd name="connsiteX6" fmla="*/ 0 w 1109060"/>
              <a:gd name="connsiteY6" fmla="*/ 114300 h 1600200"/>
              <a:gd name="connsiteX0" fmla="*/ 0 w 1109060"/>
              <a:gd name="connsiteY0" fmla="*/ 114300 h 1600200"/>
              <a:gd name="connsiteX1" fmla="*/ 1109060 w 1109060"/>
              <a:gd name="connsiteY1" fmla="*/ 0 h 1600200"/>
              <a:gd name="connsiteX2" fmla="*/ 1109060 w 1109060"/>
              <a:gd name="connsiteY2" fmla="*/ 842962 h 1600200"/>
              <a:gd name="connsiteX3" fmla="*/ 1109060 w 1109060"/>
              <a:gd name="connsiteY3" fmla="*/ 1600200 h 1600200"/>
              <a:gd name="connsiteX4" fmla="*/ 23812 w 1109060"/>
              <a:gd name="connsiteY4" fmla="*/ 1585912 h 1600200"/>
              <a:gd name="connsiteX5" fmla="*/ 652463 w 1109060"/>
              <a:gd name="connsiteY5" fmla="*/ 795337 h 1600200"/>
              <a:gd name="connsiteX6" fmla="*/ 0 w 1109060"/>
              <a:gd name="connsiteY6" fmla="*/ 114300 h 1600200"/>
              <a:gd name="connsiteX0" fmla="*/ 0 w 1109060"/>
              <a:gd name="connsiteY0" fmla="*/ 114300 h 3148013"/>
              <a:gd name="connsiteX1" fmla="*/ 1109060 w 1109060"/>
              <a:gd name="connsiteY1" fmla="*/ 0 h 3148013"/>
              <a:gd name="connsiteX2" fmla="*/ 1109060 w 1109060"/>
              <a:gd name="connsiteY2" fmla="*/ 842962 h 3148013"/>
              <a:gd name="connsiteX3" fmla="*/ 1099535 w 1109060"/>
              <a:gd name="connsiteY3" fmla="*/ 3148013 h 3148013"/>
              <a:gd name="connsiteX4" fmla="*/ 23812 w 1109060"/>
              <a:gd name="connsiteY4" fmla="*/ 1585912 h 3148013"/>
              <a:gd name="connsiteX5" fmla="*/ 652463 w 1109060"/>
              <a:gd name="connsiteY5" fmla="*/ 795337 h 3148013"/>
              <a:gd name="connsiteX6" fmla="*/ 0 w 1109060"/>
              <a:gd name="connsiteY6" fmla="*/ 114300 h 3148013"/>
              <a:gd name="connsiteX0" fmla="*/ 0 w 1109060"/>
              <a:gd name="connsiteY0" fmla="*/ 114300 h 3175611"/>
              <a:gd name="connsiteX1" fmla="*/ 1109060 w 1109060"/>
              <a:gd name="connsiteY1" fmla="*/ 0 h 3175611"/>
              <a:gd name="connsiteX2" fmla="*/ 1109060 w 1109060"/>
              <a:gd name="connsiteY2" fmla="*/ 842962 h 3175611"/>
              <a:gd name="connsiteX3" fmla="*/ 1099535 w 1109060"/>
              <a:gd name="connsiteY3" fmla="*/ 3148013 h 3175611"/>
              <a:gd name="connsiteX4" fmla="*/ 8924 w 1109060"/>
              <a:gd name="connsiteY4" fmla="*/ 3109916 h 3175611"/>
              <a:gd name="connsiteX5" fmla="*/ 23812 w 1109060"/>
              <a:gd name="connsiteY5" fmla="*/ 1585912 h 3175611"/>
              <a:gd name="connsiteX6" fmla="*/ 652463 w 1109060"/>
              <a:gd name="connsiteY6" fmla="*/ 795337 h 3175611"/>
              <a:gd name="connsiteX7" fmla="*/ 0 w 1109060"/>
              <a:gd name="connsiteY7" fmla="*/ 114300 h 3175611"/>
              <a:gd name="connsiteX0" fmla="*/ 0 w 1109060"/>
              <a:gd name="connsiteY0" fmla="*/ 114300 h 3148013"/>
              <a:gd name="connsiteX1" fmla="*/ 1109060 w 1109060"/>
              <a:gd name="connsiteY1" fmla="*/ 0 h 3148013"/>
              <a:gd name="connsiteX2" fmla="*/ 1109060 w 1109060"/>
              <a:gd name="connsiteY2" fmla="*/ 842962 h 3148013"/>
              <a:gd name="connsiteX3" fmla="*/ 1099535 w 1109060"/>
              <a:gd name="connsiteY3" fmla="*/ 3148013 h 3148013"/>
              <a:gd name="connsiteX4" fmla="*/ 8924 w 1109060"/>
              <a:gd name="connsiteY4" fmla="*/ 3109916 h 3148013"/>
              <a:gd name="connsiteX5" fmla="*/ 23812 w 1109060"/>
              <a:gd name="connsiteY5" fmla="*/ 1585912 h 3148013"/>
              <a:gd name="connsiteX6" fmla="*/ 652463 w 1109060"/>
              <a:gd name="connsiteY6" fmla="*/ 795337 h 3148013"/>
              <a:gd name="connsiteX7" fmla="*/ 0 w 1109060"/>
              <a:gd name="connsiteY7" fmla="*/ 114300 h 3148013"/>
              <a:gd name="connsiteX0" fmla="*/ 0 w 1109060"/>
              <a:gd name="connsiteY0" fmla="*/ 114300 h 3148013"/>
              <a:gd name="connsiteX1" fmla="*/ 1109060 w 1109060"/>
              <a:gd name="connsiteY1" fmla="*/ 0 h 3148013"/>
              <a:gd name="connsiteX2" fmla="*/ 1109060 w 1109060"/>
              <a:gd name="connsiteY2" fmla="*/ 842962 h 3148013"/>
              <a:gd name="connsiteX3" fmla="*/ 1099535 w 1109060"/>
              <a:gd name="connsiteY3" fmla="*/ 3148013 h 3148013"/>
              <a:gd name="connsiteX4" fmla="*/ 8924 w 1109060"/>
              <a:gd name="connsiteY4" fmla="*/ 3109916 h 3148013"/>
              <a:gd name="connsiteX5" fmla="*/ 23812 w 1109060"/>
              <a:gd name="connsiteY5" fmla="*/ 1585912 h 3148013"/>
              <a:gd name="connsiteX6" fmla="*/ 652463 w 1109060"/>
              <a:gd name="connsiteY6" fmla="*/ 795337 h 3148013"/>
              <a:gd name="connsiteX7" fmla="*/ 0 w 1109060"/>
              <a:gd name="connsiteY7" fmla="*/ 114300 h 3148013"/>
              <a:gd name="connsiteX0" fmla="*/ 0 w 1109060"/>
              <a:gd name="connsiteY0" fmla="*/ 114300 h 3148013"/>
              <a:gd name="connsiteX1" fmla="*/ 1109060 w 1109060"/>
              <a:gd name="connsiteY1" fmla="*/ 0 h 3148013"/>
              <a:gd name="connsiteX2" fmla="*/ 1109060 w 1109060"/>
              <a:gd name="connsiteY2" fmla="*/ 842962 h 3148013"/>
              <a:gd name="connsiteX3" fmla="*/ 1099535 w 1109060"/>
              <a:gd name="connsiteY3" fmla="*/ 3148013 h 3148013"/>
              <a:gd name="connsiteX4" fmla="*/ 8927 w 1109060"/>
              <a:gd name="connsiteY4" fmla="*/ 3138494 h 3148013"/>
              <a:gd name="connsiteX5" fmla="*/ 23812 w 1109060"/>
              <a:gd name="connsiteY5" fmla="*/ 1585912 h 3148013"/>
              <a:gd name="connsiteX6" fmla="*/ 652463 w 1109060"/>
              <a:gd name="connsiteY6" fmla="*/ 795337 h 3148013"/>
              <a:gd name="connsiteX7" fmla="*/ 0 w 1109060"/>
              <a:gd name="connsiteY7" fmla="*/ 114300 h 3148013"/>
              <a:gd name="connsiteX0" fmla="*/ 0 w 1134463"/>
              <a:gd name="connsiteY0" fmla="*/ 6464304 h 9498017"/>
              <a:gd name="connsiteX1" fmla="*/ 1134463 w 1134463"/>
              <a:gd name="connsiteY1" fmla="*/ 0 h 9498017"/>
              <a:gd name="connsiteX2" fmla="*/ 1109060 w 1134463"/>
              <a:gd name="connsiteY2" fmla="*/ 7192966 h 9498017"/>
              <a:gd name="connsiteX3" fmla="*/ 1099535 w 1134463"/>
              <a:gd name="connsiteY3" fmla="*/ 9498017 h 9498017"/>
              <a:gd name="connsiteX4" fmla="*/ 8927 w 1134463"/>
              <a:gd name="connsiteY4" fmla="*/ 9488498 h 9498017"/>
              <a:gd name="connsiteX5" fmla="*/ 23812 w 1134463"/>
              <a:gd name="connsiteY5" fmla="*/ 7935916 h 9498017"/>
              <a:gd name="connsiteX6" fmla="*/ 652463 w 1134463"/>
              <a:gd name="connsiteY6" fmla="*/ 7145341 h 9498017"/>
              <a:gd name="connsiteX7" fmla="*/ 0 w 1134463"/>
              <a:gd name="connsiteY7" fmla="*/ 6464304 h 9498017"/>
              <a:gd name="connsiteX0" fmla="*/ 64967 w 1199430"/>
              <a:gd name="connsiteY0" fmla="*/ 6667501 h 9701214"/>
              <a:gd name="connsiteX1" fmla="*/ 81824 w 1199430"/>
              <a:gd name="connsiteY1" fmla="*/ 0 h 9701214"/>
              <a:gd name="connsiteX2" fmla="*/ 1199430 w 1199430"/>
              <a:gd name="connsiteY2" fmla="*/ 203197 h 9701214"/>
              <a:gd name="connsiteX3" fmla="*/ 1174027 w 1199430"/>
              <a:gd name="connsiteY3" fmla="*/ 7396163 h 9701214"/>
              <a:gd name="connsiteX4" fmla="*/ 1164502 w 1199430"/>
              <a:gd name="connsiteY4" fmla="*/ 9701214 h 9701214"/>
              <a:gd name="connsiteX5" fmla="*/ 73894 w 1199430"/>
              <a:gd name="connsiteY5" fmla="*/ 9691695 h 9701214"/>
              <a:gd name="connsiteX6" fmla="*/ 88779 w 1199430"/>
              <a:gd name="connsiteY6" fmla="*/ 8139113 h 9701214"/>
              <a:gd name="connsiteX7" fmla="*/ 717430 w 1199430"/>
              <a:gd name="connsiteY7" fmla="*/ 7348538 h 9701214"/>
              <a:gd name="connsiteX8" fmla="*/ 64967 w 1199430"/>
              <a:gd name="connsiteY8" fmla="*/ 6667501 h 9701214"/>
              <a:gd name="connsiteX0" fmla="*/ 0 w 1134463"/>
              <a:gd name="connsiteY0" fmla="*/ 6667501 h 9701214"/>
              <a:gd name="connsiteX1" fmla="*/ 16857 w 1134463"/>
              <a:gd name="connsiteY1" fmla="*/ 0 h 9701214"/>
              <a:gd name="connsiteX2" fmla="*/ 1134463 w 1134463"/>
              <a:gd name="connsiteY2" fmla="*/ 203197 h 9701214"/>
              <a:gd name="connsiteX3" fmla="*/ 1109060 w 1134463"/>
              <a:gd name="connsiteY3" fmla="*/ 7396163 h 9701214"/>
              <a:gd name="connsiteX4" fmla="*/ 1099535 w 1134463"/>
              <a:gd name="connsiteY4" fmla="*/ 9701214 h 9701214"/>
              <a:gd name="connsiteX5" fmla="*/ 8927 w 1134463"/>
              <a:gd name="connsiteY5" fmla="*/ 9691695 h 9701214"/>
              <a:gd name="connsiteX6" fmla="*/ 23812 w 1134463"/>
              <a:gd name="connsiteY6" fmla="*/ 8139113 h 9701214"/>
              <a:gd name="connsiteX7" fmla="*/ 652463 w 1134463"/>
              <a:gd name="connsiteY7" fmla="*/ 7348538 h 9701214"/>
              <a:gd name="connsiteX8" fmla="*/ 0 w 1134463"/>
              <a:gd name="connsiteY8" fmla="*/ 6667501 h 9701214"/>
              <a:gd name="connsiteX0" fmla="*/ 0 w 1134463"/>
              <a:gd name="connsiteY0" fmla="*/ 6667501 h 9701214"/>
              <a:gd name="connsiteX1" fmla="*/ 16857 w 1134463"/>
              <a:gd name="connsiteY1" fmla="*/ 0 h 9701214"/>
              <a:gd name="connsiteX2" fmla="*/ 1134463 w 1134463"/>
              <a:gd name="connsiteY2" fmla="*/ 203197 h 9701214"/>
              <a:gd name="connsiteX3" fmla="*/ 1109060 w 1134463"/>
              <a:gd name="connsiteY3" fmla="*/ 7396163 h 9701214"/>
              <a:gd name="connsiteX4" fmla="*/ 1099535 w 1134463"/>
              <a:gd name="connsiteY4" fmla="*/ 9701214 h 9701214"/>
              <a:gd name="connsiteX5" fmla="*/ 8927 w 1134463"/>
              <a:gd name="connsiteY5" fmla="*/ 9691695 h 9701214"/>
              <a:gd name="connsiteX6" fmla="*/ 23812 w 1134463"/>
              <a:gd name="connsiteY6" fmla="*/ 8139113 h 9701214"/>
              <a:gd name="connsiteX7" fmla="*/ 652463 w 1134463"/>
              <a:gd name="connsiteY7" fmla="*/ 7348538 h 9701214"/>
              <a:gd name="connsiteX8" fmla="*/ 0 w 1134463"/>
              <a:gd name="connsiteY8" fmla="*/ 6667501 h 9701214"/>
              <a:gd name="connsiteX0" fmla="*/ 676 w 1135139"/>
              <a:gd name="connsiteY0" fmla="*/ 6477001 h 9510714"/>
              <a:gd name="connsiteX1" fmla="*/ 4836 w 1135139"/>
              <a:gd name="connsiteY1" fmla="*/ 0 h 9510714"/>
              <a:gd name="connsiteX2" fmla="*/ 1135139 w 1135139"/>
              <a:gd name="connsiteY2" fmla="*/ 12697 h 9510714"/>
              <a:gd name="connsiteX3" fmla="*/ 1109736 w 1135139"/>
              <a:gd name="connsiteY3" fmla="*/ 7205663 h 9510714"/>
              <a:gd name="connsiteX4" fmla="*/ 1100211 w 1135139"/>
              <a:gd name="connsiteY4" fmla="*/ 9510714 h 9510714"/>
              <a:gd name="connsiteX5" fmla="*/ 9603 w 1135139"/>
              <a:gd name="connsiteY5" fmla="*/ 9501195 h 9510714"/>
              <a:gd name="connsiteX6" fmla="*/ 24488 w 1135139"/>
              <a:gd name="connsiteY6" fmla="*/ 7948613 h 9510714"/>
              <a:gd name="connsiteX7" fmla="*/ 653139 w 1135139"/>
              <a:gd name="connsiteY7" fmla="*/ 7158038 h 9510714"/>
              <a:gd name="connsiteX8" fmla="*/ 676 w 1135139"/>
              <a:gd name="connsiteY8" fmla="*/ 6477001 h 9510714"/>
              <a:gd name="connsiteX0" fmla="*/ 9899 w 1144362"/>
              <a:gd name="connsiteY0" fmla="*/ 6477001 h 9510714"/>
              <a:gd name="connsiteX1" fmla="*/ 14059 w 1144362"/>
              <a:gd name="connsiteY1" fmla="*/ 0 h 9510714"/>
              <a:gd name="connsiteX2" fmla="*/ 1144362 w 1144362"/>
              <a:gd name="connsiteY2" fmla="*/ 12697 h 9510714"/>
              <a:gd name="connsiteX3" fmla="*/ 1118959 w 1144362"/>
              <a:gd name="connsiteY3" fmla="*/ 7205663 h 9510714"/>
              <a:gd name="connsiteX4" fmla="*/ 1109434 w 1144362"/>
              <a:gd name="connsiteY4" fmla="*/ 9510714 h 9510714"/>
              <a:gd name="connsiteX5" fmla="*/ 18826 w 1144362"/>
              <a:gd name="connsiteY5" fmla="*/ 9501195 h 9510714"/>
              <a:gd name="connsiteX6" fmla="*/ 33711 w 1144362"/>
              <a:gd name="connsiteY6" fmla="*/ 7948613 h 9510714"/>
              <a:gd name="connsiteX7" fmla="*/ 662362 w 1144362"/>
              <a:gd name="connsiteY7" fmla="*/ 7158038 h 9510714"/>
              <a:gd name="connsiteX8" fmla="*/ 9899 w 1144362"/>
              <a:gd name="connsiteY8" fmla="*/ 6477001 h 9510714"/>
              <a:gd name="connsiteX0" fmla="*/ 5347 w 1139810"/>
              <a:gd name="connsiteY0" fmla="*/ 6477001 h 9510714"/>
              <a:gd name="connsiteX1" fmla="*/ 9507 w 1139810"/>
              <a:gd name="connsiteY1" fmla="*/ 0 h 9510714"/>
              <a:gd name="connsiteX2" fmla="*/ 1139810 w 1139810"/>
              <a:gd name="connsiteY2" fmla="*/ 12697 h 9510714"/>
              <a:gd name="connsiteX3" fmla="*/ 1114407 w 1139810"/>
              <a:gd name="connsiteY3" fmla="*/ 7205663 h 9510714"/>
              <a:gd name="connsiteX4" fmla="*/ 1104882 w 1139810"/>
              <a:gd name="connsiteY4" fmla="*/ 9510714 h 9510714"/>
              <a:gd name="connsiteX5" fmla="*/ 14274 w 1139810"/>
              <a:gd name="connsiteY5" fmla="*/ 9501195 h 9510714"/>
              <a:gd name="connsiteX6" fmla="*/ 29159 w 1139810"/>
              <a:gd name="connsiteY6" fmla="*/ 7948613 h 9510714"/>
              <a:gd name="connsiteX7" fmla="*/ 657810 w 1139810"/>
              <a:gd name="connsiteY7" fmla="*/ 7158038 h 9510714"/>
              <a:gd name="connsiteX8" fmla="*/ 5347 w 1139810"/>
              <a:gd name="connsiteY8" fmla="*/ 6477001 h 951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9810" h="9510714">
                <a:moveTo>
                  <a:pt x="5347" y="6477001"/>
                </a:moveTo>
                <a:cubicBezTo>
                  <a:pt x="-3851" y="4357688"/>
                  <a:pt x="-345" y="3155950"/>
                  <a:pt x="9507" y="0"/>
                </a:cubicBezTo>
                <a:lnTo>
                  <a:pt x="1139810" y="12697"/>
                </a:lnTo>
                <a:cubicBezTo>
                  <a:pt x="1131342" y="2410352"/>
                  <a:pt x="1122875" y="4808008"/>
                  <a:pt x="1114407" y="7205663"/>
                </a:cubicBezTo>
                <a:lnTo>
                  <a:pt x="1104882" y="9510714"/>
                </a:lnTo>
                <a:lnTo>
                  <a:pt x="14274" y="9501195"/>
                </a:lnTo>
                <a:lnTo>
                  <a:pt x="29159" y="7948613"/>
                </a:lnTo>
                <a:lnTo>
                  <a:pt x="657810" y="7158038"/>
                </a:lnTo>
                <a:lnTo>
                  <a:pt x="5347" y="64770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1">
              <a:solidFill>
                <a:schemeClr val="tx1"/>
              </a:solidFill>
            </a:endParaRP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24376D02-05CF-5652-5D03-DB91F1CA3A9C}"/>
              </a:ext>
            </a:extLst>
          </p:cNvPr>
          <p:cNvSpPr txBox="1"/>
          <p:nvPr/>
        </p:nvSpPr>
        <p:spPr>
          <a:xfrm>
            <a:off x="726659" y="7286747"/>
            <a:ext cx="3040322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800" noProof="1">
                <a:solidFill>
                  <a:srgbClr val="D61640"/>
                </a:solidFill>
                <a:latin typeface="WATstyle" panose="020F0502020204030203" pitchFamily="34" charset="-18"/>
              </a:rPr>
              <a:t>Aplikuj</a:t>
            </a:r>
            <a:endParaRPr lang="pl-PL" sz="4800" noProof="1">
              <a:solidFill>
                <a:srgbClr val="D61640"/>
              </a:solidFill>
              <a:latin typeface="WATstyle" panose="020F0502020204030203" pitchFamily="34" charset="-18"/>
            </a:endParaRPr>
          </a:p>
          <a:p>
            <a:r>
              <a:rPr lang="pl-PL" sz="4800" b="1" noProof="1">
                <a:solidFill>
                  <a:srgbClr val="D61640"/>
                </a:solidFill>
                <a:latin typeface="WATstyle Black" panose="020F0A02020204030203" pitchFamily="34" charset="-18"/>
              </a:rPr>
              <a:t>na studia </a:t>
            </a:r>
          </a:p>
          <a:p>
            <a:r>
              <a:rPr lang="pl-PL" sz="4800" b="1" noProof="1">
                <a:solidFill>
                  <a:srgbClr val="D61640"/>
                </a:solidFill>
                <a:latin typeface="WATstyle Black" panose="020F0A02020204030203" pitchFamily="34" charset="-18"/>
              </a:rPr>
              <a:t>wojskowe</a:t>
            </a:r>
            <a:endParaRPr lang="pl-PL" sz="4000" noProof="1">
              <a:solidFill>
                <a:srgbClr val="D61640"/>
              </a:solidFill>
              <a:latin typeface="WATstyle Black" panose="020F0A02020204030203" pitchFamily="34" charset="-18"/>
            </a:endParaRP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0AB945F9-7991-7B31-5F38-2EC0F47CF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0257" y="6000779"/>
            <a:ext cx="2350171" cy="2350171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7C91F1F6-1199-0DDB-68C4-94302D0084B4}"/>
              </a:ext>
            </a:extLst>
          </p:cNvPr>
          <p:cNvSpPr/>
          <p:nvPr/>
        </p:nvSpPr>
        <p:spPr>
          <a:xfrm>
            <a:off x="10097729" y="7683585"/>
            <a:ext cx="8153400" cy="1369817"/>
          </a:xfrm>
          <a:prstGeom prst="rect">
            <a:avLst/>
          </a:prstGeom>
          <a:solidFill>
            <a:srgbClr val="D61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1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43B616E6-CD9B-EAF2-2041-206D5B2C3FC0}"/>
              </a:ext>
            </a:extLst>
          </p:cNvPr>
          <p:cNvSpPr txBox="1"/>
          <p:nvPr/>
        </p:nvSpPr>
        <p:spPr>
          <a:xfrm>
            <a:off x="10656040" y="7625836"/>
            <a:ext cx="8190271" cy="116846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l-PL" sz="5400" b="1" noProof="1">
                <a:solidFill>
                  <a:schemeClr val="bg1"/>
                </a:solidFill>
                <a:latin typeface="WATstyle Black" panose="020F0A02020204030203" pitchFamily="34" charset="-18"/>
              </a:rPr>
              <a:t>rekrutacja.wat.edu.pl</a:t>
            </a:r>
            <a:endParaRPr lang="pl-PL" sz="4400" noProof="1">
              <a:solidFill>
                <a:schemeClr val="bg1"/>
              </a:solidFill>
              <a:latin typeface="WATstyle Black" panose="020F0A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28845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7D86C-88A0-30C1-8B7A-85FCADDCE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2952C32F-F3E6-A4E1-5D6D-7B9471D6E6F0}"/>
              </a:ext>
            </a:extLst>
          </p:cNvPr>
          <p:cNvGrpSpPr/>
          <p:nvPr/>
        </p:nvGrpSpPr>
        <p:grpSpPr>
          <a:xfrm>
            <a:off x="0" y="9626245"/>
            <a:ext cx="18288000" cy="660755"/>
            <a:chOff x="0" y="0"/>
            <a:chExt cx="24384000" cy="881007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0B7B5BEF-C1F1-B588-2169-7B96BB1D95E1}"/>
                </a:ext>
              </a:extLst>
            </p:cNvPr>
            <p:cNvGrpSpPr/>
            <p:nvPr/>
          </p:nvGrpSpPr>
          <p:grpSpPr>
            <a:xfrm>
              <a:off x="0" y="0"/>
              <a:ext cx="24384000" cy="881007"/>
              <a:chOff x="0" y="0"/>
              <a:chExt cx="6186311" cy="223515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199AD39F-F0FD-4DC3-626B-98D29CF04F1E}"/>
                  </a:ext>
                </a:extLst>
              </p:cNvPr>
              <p:cNvSpPr/>
              <p:nvPr/>
            </p:nvSpPr>
            <p:spPr>
              <a:xfrm>
                <a:off x="0" y="0"/>
                <a:ext cx="6186311" cy="223515"/>
              </a:xfrm>
              <a:custGeom>
                <a:avLst/>
                <a:gdLst/>
                <a:ahLst/>
                <a:cxnLst/>
                <a:rect l="l" t="t" r="r" b="b"/>
                <a:pathLst>
                  <a:path w="6186311" h="223515">
                    <a:moveTo>
                      <a:pt x="0" y="0"/>
                    </a:moveTo>
                    <a:lnTo>
                      <a:pt x="6186311" y="0"/>
                    </a:lnTo>
                    <a:lnTo>
                      <a:pt x="6186311" y="223515"/>
                    </a:lnTo>
                    <a:lnTo>
                      <a:pt x="0" y="223515"/>
                    </a:lnTo>
                    <a:close/>
                  </a:path>
                </a:pathLst>
              </a:custGeom>
              <a:solidFill>
                <a:srgbClr val="F9FCFF"/>
              </a:solidFill>
            </p:spPr>
            <p:txBody>
              <a:bodyPr/>
              <a:lstStyle/>
              <a:p>
                <a:endParaRPr lang="pl-PL" noProof="1">
                  <a:latin typeface="WATstyle" panose="020F0502020204030203" pitchFamily="34" charset="-18"/>
                </a:endParaRPr>
              </a:p>
            </p:txBody>
          </p:sp>
        </p:grp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E517E86-BADA-1326-F711-67595C4D3973}"/>
                </a:ext>
              </a:extLst>
            </p:cNvPr>
            <p:cNvSpPr/>
            <p:nvPr/>
          </p:nvSpPr>
          <p:spPr>
            <a:xfrm>
              <a:off x="328449" y="83061"/>
              <a:ext cx="549087" cy="714886"/>
            </a:xfrm>
            <a:custGeom>
              <a:avLst/>
              <a:gdLst/>
              <a:ahLst/>
              <a:cxnLst/>
              <a:rect l="l" t="t" r="r" b="b"/>
              <a:pathLst>
                <a:path w="549087" h="714886">
                  <a:moveTo>
                    <a:pt x="0" y="0"/>
                  </a:moveTo>
                  <a:lnTo>
                    <a:pt x="549086" y="0"/>
                  </a:lnTo>
                  <a:lnTo>
                    <a:pt x="549086" y="714885"/>
                  </a:lnTo>
                  <a:lnTo>
                    <a:pt x="0" y="71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1FCBA7D-8430-AFD7-2BB6-D6DFFD62AD0C}"/>
                </a:ext>
              </a:extLst>
            </p:cNvPr>
            <p:cNvSpPr txBox="1"/>
            <p:nvPr/>
          </p:nvSpPr>
          <p:spPr>
            <a:xfrm>
              <a:off x="96887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WOJSKOWA AKADEMIA TECHNICZNA</a:t>
              </a: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C8FB4E6E-E3E2-DB45-2EF6-194218DCB56C}"/>
                </a:ext>
              </a:extLst>
            </p:cNvPr>
            <p:cNvSpPr txBox="1"/>
            <p:nvPr/>
          </p:nvSpPr>
          <p:spPr>
            <a:xfrm>
              <a:off x="1130009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#WIEDZA #AMBICJA #TECHNOLOGIA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4B4E3590-8978-4DF1-CC99-FF738BD07F6E}"/>
                </a:ext>
              </a:extLst>
            </p:cNvPr>
            <p:cNvSpPr txBox="1"/>
            <p:nvPr/>
          </p:nvSpPr>
          <p:spPr>
            <a:xfrm>
              <a:off x="21631318" y="244538"/>
              <a:ext cx="2424233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WAT.EDU.PL</a:t>
              </a:r>
            </a:p>
          </p:txBody>
        </p:sp>
      </p:grpSp>
      <p:sp>
        <p:nvSpPr>
          <p:cNvPr id="13" name="TextBox 3">
            <a:extLst>
              <a:ext uri="{FF2B5EF4-FFF2-40B4-BE49-F238E27FC236}">
                <a16:creationId xmlns:a16="http://schemas.microsoft.com/office/drawing/2014/main" id="{1E7F272B-6825-96C0-A717-8992F7F61027}"/>
              </a:ext>
            </a:extLst>
          </p:cNvPr>
          <p:cNvSpPr txBox="1"/>
          <p:nvPr/>
        </p:nvSpPr>
        <p:spPr>
          <a:xfrm>
            <a:off x="494755" y="682623"/>
            <a:ext cx="8621973" cy="6346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4400" b="1" noProof="1">
                <a:solidFill>
                  <a:srgbClr val="D61640"/>
                </a:solidFill>
                <a:latin typeface="WATstyle Black" panose="020F0A02020204030203" pitchFamily="34" charset="-18"/>
              </a:rPr>
              <a:t>BENEFITY DLA STUDENTÓW CYWILNYCH</a:t>
            </a:r>
          </a:p>
          <a:p>
            <a:endParaRPr lang="pl-PL" sz="3600" noProof="1">
              <a:solidFill>
                <a:srgbClr val="D61640"/>
              </a:solidFill>
              <a:latin typeface="WATstyle Black" panose="020F0A02020204030203" pitchFamily="34" charset="-18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noProof="1">
                <a:solidFill>
                  <a:srgbClr val="1B1A1A"/>
                </a:solidFill>
                <a:latin typeface="WATstyle" panose="020F0502020204030203" pitchFamily="34" charset="-18"/>
              </a:rPr>
              <a:t>Ścieżka wyboru przedmiotów gwarantująca konkurencyjność na rynku zawodowym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noProof="1">
                <a:solidFill>
                  <a:srgbClr val="1B1A1A"/>
                </a:solidFill>
                <a:latin typeface="WATstyle" panose="020F0502020204030203" pitchFamily="34" charset="-18"/>
              </a:rPr>
              <a:t>Absolwenci WAT w czołówce najlepiej zarabiających absolwentów uczelni technicznych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noProof="1">
                <a:solidFill>
                  <a:srgbClr val="1B1A1A"/>
                </a:solidFill>
                <a:latin typeface="WATstyle" panose="020F0502020204030203" pitchFamily="34" charset="-18"/>
              </a:rPr>
              <a:t>Praktyki i staże w renomowanych ﬁrmach  i instytucjach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noProof="1">
                <a:solidFill>
                  <a:srgbClr val="1B1A1A"/>
                </a:solidFill>
                <a:latin typeface="WATstyle" panose="020F0502020204030203" pitchFamily="34" charset="-18"/>
              </a:rPr>
              <a:t>Dostęp do obiektów sportowych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7C91F1F6-1199-0DDB-68C4-94302D0084B4}"/>
              </a:ext>
            </a:extLst>
          </p:cNvPr>
          <p:cNvSpPr/>
          <p:nvPr/>
        </p:nvSpPr>
        <p:spPr>
          <a:xfrm>
            <a:off x="779504" y="7683585"/>
            <a:ext cx="8153400" cy="1369817"/>
          </a:xfrm>
          <a:prstGeom prst="rect">
            <a:avLst/>
          </a:prstGeom>
          <a:solidFill>
            <a:srgbClr val="0059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1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43B616E6-CD9B-EAF2-2041-206D5B2C3FC0}"/>
              </a:ext>
            </a:extLst>
          </p:cNvPr>
          <p:cNvSpPr txBox="1"/>
          <p:nvPr/>
        </p:nvSpPr>
        <p:spPr>
          <a:xfrm>
            <a:off x="1337815" y="7625836"/>
            <a:ext cx="8190271" cy="116846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l-PL" sz="5400" b="1" noProof="1">
                <a:solidFill>
                  <a:schemeClr val="bg1"/>
                </a:solidFill>
                <a:latin typeface="WATstyle Black" panose="020F0A02020204030203" pitchFamily="34" charset="-18"/>
              </a:rPr>
              <a:t>rekrutacja.wat.edu.pl</a:t>
            </a:r>
            <a:endParaRPr lang="pl-PL" sz="4400" noProof="1">
              <a:solidFill>
                <a:schemeClr val="bg1"/>
              </a:solidFill>
              <a:latin typeface="WATstyle Black" panose="020F0A02020204030203" pitchFamily="34" charset="-18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EB1D4EF4-5E5C-9435-635A-47221ABAD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r="23289"/>
          <a:stretch/>
        </p:blipFill>
        <p:spPr>
          <a:xfrm>
            <a:off x="8953500" y="0"/>
            <a:ext cx="9144000" cy="7175865"/>
          </a:xfrm>
          <a:prstGeom prst="rect">
            <a:avLst/>
          </a:prstGeom>
        </p:spPr>
      </p:pic>
      <p:grpSp>
        <p:nvGrpSpPr>
          <p:cNvPr id="16" name="Grupa 15">
            <a:extLst>
              <a:ext uri="{FF2B5EF4-FFF2-40B4-BE49-F238E27FC236}">
                <a16:creationId xmlns:a16="http://schemas.microsoft.com/office/drawing/2014/main" id="{099A7341-370A-5FCE-D58A-6F0C224ECA02}"/>
              </a:ext>
            </a:extLst>
          </p:cNvPr>
          <p:cNvGrpSpPr/>
          <p:nvPr/>
        </p:nvGrpSpPr>
        <p:grpSpPr>
          <a:xfrm>
            <a:off x="9649751" y="4360056"/>
            <a:ext cx="5040261" cy="2556963"/>
            <a:chOff x="-7010400" y="2697729"/>
            <a:chExt cx="3434417" cy="1742306"/>
          </a:xfrm>
        </p:grpSpPr>
        <p:sp>
          <p:nvSpPr>
            <p:cNvPr id="26" name="Dymek mowy: prostokąt 13">
              <a:extLst>
                <a:ext uri="{FF2B5EF4-FFF2-40B4-BE49-F238E27FC236}">
                  <a16:creationId xmlns:a16="http://schemas.microsoft.com/office/drawing/2014/main" id="{639BDDBC-7E4D-2C86-5027-0C0F53CA02CC}"/>
                </a:ext>
              </a:extLst>
            </p:cNvPr>
            <p:cNvSpPr/>
            <p:nvPr/>
          </p:nvSpPr>
          <p:spPr>
            <a:xfrm>
              <a:off x="-7010400" y="2697729"/>
              <a:ext cx="2895600" cy="1742306"/>
            </a:xfrm>
            <a:custGeom>
              <a:avLst/>
              <a:gdLst>
                <a:gd name="connsiteX0" fmla="*/ 0 w 2895600"/>
                <a:gd name="connsiteY0" fmla="*/ 0 h 1316319"/>
                <a:gd name="connsiteX1" fmla="*/ 482600 w 2895600"/>
                <a:gd name="connsiteY1" fmla="*/ 0 h 1316319"/>
                <a:gd name="connsiteX2" fmla="*/ 482600 w 2895600"/>
                <a:gd name="connsiteY2" fmla="*/ 0 h 1316319"/>
                <a:gd name="connsiteX3" fmla="*/ 1206500 w 2895600"/>
                <a:gd name="connsiteY3" fmla="*/ 0 h 1316319"/>
                <a:gd name="connsiteX4" fmla="*/ 2895600 w 2895600"/>
                <a:gd name="connsiteY4" fmla="*/ 0 h 1316319"/>
                <a:gd name="connsiteX5" fmla="*/ 2895600 w 2895600"/>
                <a:gd name="connsiteY5" fmla="*/ 767853 h 1316319"/>
                <a:gd name="connsiteX6" fmla="*/ 2895600 w 2895600"/>
                <a:gd name="connsiteY6" fmla="*/ 767853 h 1316319"/>
                <a:gd name="connsiteX7" fmla="*/ 2895600 w 2895600"/>
                <a:gd name="connsiteY7" fmla="*/ 1096933 h 1316319"/>
                <a:gd name="connsiteX8" fmla="*/ 2895600 w 2895600"/>
                <a:gd name="connsiteY8" fmla="*/ 1316319 h 1316319"/>
                <a:gd name="connsiteX9" fmla="*/ 1206500 w 2895600"/>
                <a:gd name="connsiteY9" fmla="*/ 1316319 h 1316319"/>
                <a:gd name="connsiteX10" fmla="*/ 1014531 w 2895600"/>
                <a:gd name="connsiteY10" fmla="*/ 1742306 h 1316319"/>
                <a:gd name="connsiteX11" fmla="*/ 482600 w 2895600"/>
                <a:gd name="connsiteY11" fmla="*/ 1316319 h 1316319"/>
                <a:gd name="connsiteX12" fmla="*/ 0 w 2895600"/>
                <a:gd name="connsiteY12" fmla="*/ 1316319 h 1316319"/>
                <a:gd name="connsiteX13" fmla="*/ 0 w 2895600"/>
                <a:gd name="connsiteY13" fmla="*/ 1096933 h 1316319"/>
                <a:gd name="connsiteX14" fmla="*/ 0 w 2895600"/>
                <a:gd name="connsiteY14" fmla="*/ 767853 h 1316319"/>
                <a:gd name="connsiteX15" fmla="*/ 0 w 2895600"/>
                <a:gd name="connsiteY15" fmla="*/ 767853 h 1316319"/>
                <a:gd name="connsiteX16" fmla="*/ 0 w 2895600"/>
                <a:gd name="connsiteY16" fmla="*/ 0 h 1316319"/>
                <a:gd name="connsiteX0" fmla="*/ 0 w 2895600"/>
                <a:gd name="connsiteY0" fmla="*/ 0 h 1742306"/>
                <a:gd name="connsiteX1" fmla="*/ 482600 w 2895600"/>
                <a:gd name="connsiteY1" fmla="*/ 0 h 1742306"/>
                <a:gd name="connsiteX2" fmla="*/ 482600 w 2895600"/>
                <a:gd name="connsiteY2" fmla="*/ 0 h 1742306"/>
                <a:gd name="connsiteX3" fmla="*/ 1206500 w 2895600"/>
                <a:gd name="connsiteY3" fmla="*/ 0 h 1742306"/>
                <a:gd name="connsiteX4" fmla="*/ 2895600 w 2895600"/>
                <a:gd name="connsiteY4" fmla="*/ 0 h 1742306"/>
                <a:gd name="connsiteX5" fmla="*/ 2895600 w 2895600"/>
                <a:gd name="connsiteY5" fmla="*/ 767853 h 1742306"/>
                <a:gd name="connsiteX6" fmla="*/ 2895600 w 2895600"/>
                <a:gd name="connsiteY6" fmla="*/ 767853 h 1742306"/>
                <a:gd name="connsiteX7" fmla="*/ 2895600 w 2895600"/>
                <a:gd name="connsiteY7" fmla="*/ 1096933 h 1742306"/>
                <a:gd name="connsiteX8" fmla="*/ 2895600 w 2895600"/>
                <a:gd name="connsiteY8" fmla="*/ 1316319 h 1742306"/>
                <a:gd name="connsiteX9" fmla="*/ 1447006 w 2895600"/>
                <a:gd name="connsiteY9" fmla="*/ 1313938 h 1742306"/>
                <a:gd name="connsiteX10" fmla="*/ 1014531 w 2895600"/>
                <a:gd name="connsiteY10" fmla="*/ 1742306 h 1742306"/>
                <a:gd name="connsiteX11" fmla="*/ 482600 w 2895600"/>
                <a:gd name="connsiteY11" fmla="*/ 1316319 h 1742306"/>
                <a:gd name="connsiteX12" fmla="*/ 0 w 2895600"/>
                <a:gd name="connsiteY12" fmla="*/ 1316319 h 1742306"/>
                <a:gd name="connsiteX13" fmla="*/ 0 w 2895600"/>
                <a:gd name="connsiteY13" fmla="*/ 1096933 h 1742306"/>
                <a:gd name="connsiteX14" fmla="*/ 0 w 2895600"/>
                <a:gd name="connsiteY14" fmla="*/ 767853 h 1742306"/>
                <a:gd name="connsiteX15" fmla="*/ 0 w 2895600"/>
                <a:gd name="connsiteY15" fmla="*/ 767853 h 1742306"/>
                <a:gd name="connsiteX16" fmla="*/ 0 w 2895600"/>
                <a:gd name="connsiteY16" fmla="*/ 0 h 1742306"/>
                <a:gd name="connsiteX0" fmla="*/ 0 w 2895600"/>
                <a:gd name="connsiteY0" fmla="*/ 0 h 1742306"/>
                <a:gd name="connsiteX1" fmla="*/ 482600 w 2895600"/>
                <a:gd name="connsiteY1" fmla="*/ 0 h 1742306"/>
                <a:gd name="connsiteX2" fmla="*/ 482600 w 2895600"/>
                <a:gd name="connsiteY2" fmla="*/ 0 h 1742306"/>
                <a:gd name="connsiteX3" fmla="*/ 1206500 w 2895600"/>
                <a:gd name="connsiteY3" fmla="*/ 0 h 1742306"/>
                <a:gd name="connsiteX4" fmla="*/ 2895600 w 2895600"/>
                <a:gd name="connsiteY4" fmla="*/ 0 h 1742306"/>
                <a:gd name="connsiteX5" fmla="*/ 2895600 w 2895600"/>
                <a:gd name="connsiteY5" fmla="*/ 767853 h 1742306"/>
                <a:gd name="connsiteX6" fmla="*/ 2895600 w 2895600"/>
                <a:gd name="connsiteY6" fmla="*/ 767853 h 1742306"/>
                <a:gd name="connsiteX7" fmla="*/ 2895600 w 2895600"/>
                <a:gd name="connsiteY7" fmla="*/ 1096933 h 1742306"/>
                <a:gd name="connsiteX8" fmla="*/ 2895600 w 2895600"/>
                <a:gd name="connsiteY8" fmla="*/ 1316319 h 1742306"/>
                <a:gd name="connsiteX9" fmla="*/ 1470819 w 2895600"/>
                <a:gd name="connsiteY9" fmla="*/ 1313938 h 1742306"/>
                <a:gd name="connsiteX10" fmla="*/ 1014531 w 2895600"/>
                <a:gd name="connsiteY10" fmla="*/ 1742306 h 1742306"/>
                <a:gd name="connsiteX11" fmla="*/ 482600 w 2895600"/>
                <a:gd name="connsiteY11" fmla="*/ 1316319 h 1742306"/>
                <a:gd name="connsiteX12" fmla="*/ 0 w 2895600"/>
                <a:gd name="connsiteY12" fmla="*/ 1316319 h 1742306"/>
                <a:gd name="connsiteX13" fmla="*/ 0 w 2895600"/>
                <a:gd name="connsiteY13" fmla="*/ 1096933 h 1742306"/>
                <a:gd name="connsiteX14" fmla="*/ 0 w 2895600"/>
                <a:gd name="connsiteY14" fmla="*/ 767853 h 1742306"/>
                <a:gd name="connsiteX15" fmla="*/ 0 w 2895600"/>
                <a:gd name="connsiteY15" fmla="*/ 767853 h 1742306"/>
                <a:gd name="connsiteX16" fmla="*/ 0 w 2895600"/>
                <a:gd name="connsiteY16" fmla="*/ 0 h 174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95600" h="1742306">
                  <a:moveTo>
                    <a:pt x="0" y="0"/>
                  </a:moveTo>
                  <a:lnTo>
                    <a:pt x="482600" y="0"/>
                  </a:lnTo>
                  <a:lnTo>
                    <a:pt x="482600" y="0"/>
                  </a:lnTo>
                  <a:lnTo>
                    <a:pt x="1206500" y="0"/>
                  </a:lnTo>
                  <a:lnTo>
                    <a:pt x="2895600" y="0"/>
                  </a:lnTo>
                  <a:lnTo>
                    <a:pt x="2895600" y="767853"/>
                  </a:lnTo>
                  <a:lnTo>
                    <a:pt x="2895600" y="767853"/>
                  </a:lnTo>
                  <a:lnTo>
                    <a:pt x="2895600" y="1096933"/>
                  </a:lnTo>
                  <a:lnTo>
                    <a:pt x="2895600" y="1316319"/>
                  </a:lnTo>
                  <a:lnTo>
                    <a:pt x="1470819" y="1313938"/>
                  </a:lnTo>
                  <a:lnTo>
                    <a:pt x="1014531" y="1742306"/>
                  </a:lnTo>
                  <a:lnTo>
                    <a:pt x="482600" y="1316319"/>
                  </a:lnTo>
                  <a:lnTo>
                    <a:pt x="0" y="1316319"/>
                  </a:lnTo>
                  <a:lnTo>
                    <a:pt x="0" y="1096933"/>
                  </a:lnTo>
                  <a:lnTo>
                    <a:pt x="0" y="767853"/>
                  </a:lnTo>
                  <a:lnTo>
                    <a:pt x="0" y="767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1640">
                <a:alpha val="83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800" noProof="1"/>
            </a:p>
          </p:txBody>
        </p:sp>
        <p:sp>
          <p:nvSpPr>
            <p:cNvPr id="27" name="TextBox 3">
              <a:extLst>
                <a:ext uri="{FF2B5EF4-FFF2-40B4-BE49-F238E27FC236}">
                  <a16:creationId xmlns:a16="http://schemas.microsoft.com/office/drawing/2014/main" id="{39124FB8-1643-6175-4A69-B9FE6EC167FA}"/>
                </a:ext>
              </a:extLst>
            </p:cNvPr>
            <p:cNvSpPr txBox="1"/>
            <p:nvPr/>
          </p:nvSpPr>
          <p:spPr>
            <a:xfrm>
              <a:off x="-6841208" y="2697729"/>
              <a:ext cx="3265225" cy="926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5400" b="1" noProof="1">
                  <a:solidFill>
                    <a:schemeClr val="bg1"/>
                  </a:solidFill>
                  <a:latin typeface="WATstyle" panose="020F0502020204030203" pitchFamily="34" charset="-18"/>
                </a:rPr>
                <a:t>Rekrutacja</a:t>
              </a:r>
            </a:p>
            <a:p>
              <a:r>
                <a:rPr lang="pl-PL" sz="5400" b="1" noProof="1">
                  <a:solidFill>
                    <a:schemeClr val="bg1"/>
                  </a:solidFill>
                  <a:latin typeface="WATstyle" panose="020F0502020204030203" pitchFamily="34" charset="-18"/>
                </a:rPr>
                <a:t>trwa!</a:t>
              </a:r>
              <a:endParaRPr lang="pl-PL" sz="4400" b="1" noProof="1">
                <a:solidFill>
                  <a:schemeClr val="bg1"/>
                </a:solidFill>
                <a:latin typeface="WATstyle" panose="020F0502020204030203" pitchFamily="34" charset="-18"/>
              </a:endParaRPr>
            </a:p>
          </p:txBody>
        </p:sp>
      </p:grpSp>
      <p:sp>
        <p:nvSpPr>
          <p:cNvPr id="20" name="Strzałka: pagon 17">
            <a:extLst>
              <a:ext uri="{FF2B5EF4-FFF2-40B4-BE49-F238E27FC236}">
                <a16:creationId xmlns:a16="http://schemas.microsoft.com/office/drawing/2014/main" id="{CC71186C-6823-C67B-AA83-DDA02118FD00}"/>
              </a:ext>
            </a:extLst>
          </p:cNvPr>
          <p:cNvSpPr/>
          <p:nvPr/>
        </p:nvSpPr>
        <p:spPr>
          <a:xfrm rot="5400000">
            <a:off x="12962738" y="2320018"/>
            <a:ext cx="1139810" cy="9510714"/>
          </a:xfrm>
          <a:custGeom>
            <a:avLst/>
            <a:gdLst>
              <a:gd name="connsiteX0" fmla="*/ 0 w 1890110"/>
              <a:gd name="connsiteY0" fmla="*/ 0 h 1600200"/>
              <a:gd name="connsiteX1" fmla="*/ 1090010 w 1890110"/>
              <a:gd name="connsiteY1" fmla="*/ 0 h 1600200"/>
              <a:gd name="connsiteX2" fmla="*/ 1890110 w 1890110"/>
              <a:gd name="connsiteY2" fmla="*/ 800100 h 1600200"/>
              <a:gd name="connsiteX3" fmla="*/ 1090010 w 1890110"/>
              <a:gd name="connsiteY3" fmla="*/ 1600200 h 1600200"/>
              <a:gd name="connsiteX4" fmla="*/ 0 w 1890110"/>
              <a:gd name="connsiteY4" fmla="*/ 1600200 h 1600200"/>
              <a:gd name="connsiteX5" fmla="*/ 800100 w 1890110"/>
              <a:gd name="connsiteY5" fmla="*/ 800100 h 1600200"/>
              <a:gd name="connsiteX6" fmla="*/ 0 w 1890110"/>
              <a:gd name="connsiteY6" fmla="*/ 0 h 1600200"/>
              <a:gd name="connsiteX0" fmla="*/ 0 w 1090010"/>
              <a:gd name="connsiteY0" fmla="*/ 0 h 1600200"/>
              <a:gd name="connsiteX1" fmla="*/ 1090010 w 1090010"/>
              <a:gd name="connsiteY1" fmla="*/ 0 h 1600200"/>
              <a:gd name="connsiteX2" fmla="*/ 1090010 w 1090010"/>
              <a:gd name="connsiteY2" fmla="*/ 842962 h 1600200"/>
              <a:gd name="connsiteX3" fmla="*/ 1090010 w 1090010"/>
              <a:gd name="connsiteY3" fmla="*/ 1600200 h 1600200"/>
              <a:gd name="connsiteX4" fmla="*/ 0 w 1090010"/>
              <a:gd name="connsiteY4" fmla="*/ 1600200 h 1600200"/>
              <a:gd name="connsiteX5" fmla="*/ 800100 w 1090010"/>
              <a:gd name="connsiteY5" fmla="*/ 800100 h 1600200"/>
              <a:gd name="connsiteX6" fmla="*/ 0 w 1090010"/>
              <a:gd name="connsiteY6" fmla="*/ 0 h 1600200"/>
              <a:gd name="connsiteX0" fmla="*/ 0 w 1090010"/>
              <a:gd name="connsiteY0" fmla="*/ 0 h 1600200"/>
              <a:gd name="connsiteX1" fmla="*/ 1090010 w 1090010"/>
              <a:gd name="connsiteY1" fmla="*/ 0 h 1600200"/>
              <a:gd name="connsiteX2" fmla="*/ 1090010 w 1090010"/>
              <a:gd name="connsiteY2" fmla="*/ 842962 h 1600200"/>
              <a:gd name="connsiteX3" fmla="*/ 1090010 w 1090010"/>
              <a:gd name="connsiteY3" fmla="*/ 1600200 h 1600200"/>
              <a:gd name="connsiteX4" fmla="*/ 0 w 1090010"/>
              <a:gd name="connsiteY4" fmla="*/ 1600200 h 1600200"/>
              <a:gd name="connsiteX5" fmla="*/ 633413 w 1090010"/>
              <a:gd name="connsiteY5" fmla="*/ 795337 h 1600200"/>
              <a:gd name="connsiteX6" fmla="*/ 0 w 1090010"/>
              <a:gd name="connsiteY6" fmla="*/ 0 h 1600200"/>
              <a:gd name="connsiteX0" fmla="*/ 0 w 1109060"/>
              <a:gd name="connsiteY0" fmla="*/ 114300 h 1600200"/>
              <a:gd name="connsiteX1" fmla="*/ 1109060 w 1109060"/>
              <a:gd name="connsiteY1" fmla="*/ 0 h 1600200"/>
              <a:gd name="connsiteX2" fmla="*/ 1109060 w 1109060"/>
              <a:gd name="connsiteY2" fmla="*/ 842962 h 1600200"/>
              <a:gd name="connsiteX3" fmla="*/ 1109060 w 1109060"/>
              <a:gd name="connsiteY3" fmla="*/ 1600200 h 1600200"/>
              <a:gd name="connsiteX4" fmla="*/ 19050 w 1109060"/>
              <a:gd name="connsiteY4" fmla="*/ 1600200 h 1600200"/>
              <a:gd name="connsiteX5" fmla="*/ 652463 w 1109060"/>
              <a:gd name="connsiteY5" fmla="*/ 795337 h 1600200"/>
              <a:gd name="connsiteX6" fmla="*/ 0 w 1109060"/>
              <a:gd name="connsiteY6" fmla="*/ 114300 h 1600200"/>
              <a:gd name="connsiteX0" fmla="*/ 0 w 1109060"/>
              <a:gd name="connsiteY0" fmla="*/ 114300 h 1600200"/>
              <a:gd name="connsiteX1" fmla="*/ 1109060 w 1109060"/>
              <a:gd name="connsiteY1" fmla="*/ 0 h 1600200"/>
              <a:gd name="connsiteX2" fmla="*/ 1109060 w 1109060"/>
              <a:gd name="connsiteY2" fmla="*/ 842962 h 1600200"/>
              <a:gd name="connsiteX3" fmla="*/ 1109060 w 1109060"/>
              <a:gd name="connsiteY3" fmla="*/ 1600200 h 1600200"/>
              <a:gd name="connsiteX4" fmla="*/ 23812 w 1109060"/>
              <a:gd name="connsiteY4" fmla="*/ 1585912 h 1600200"/>
              <a:gd name="connsiteX5" fmla="*/ 652463 w 1109060"/>
              <a:gd name="connsiteY5" fmla="*/ 795337 h 1600200"/>
              <a:gd name="connsiteX6" fmla="*/ 0 w 1109060"/>
              <a:gd name="connsiteY6" fmla="*/ 114300 h 1600200"/>
              <a:gd name="connsiteX0" fmla="*/ 0 w 1109060"/>
              <a:gd name="connsiteY0" fmla="*/ 114300 h 3148013"/>
              <a:gd name="connsiteX1" fmla="*/ 1109060 w 1109060"/>
              <a:gd name="connsiteY1" fmla="*/ 0 h 3148013"/>
              <a:gd name="connsiteX2" fmla="*/ 1109060 w 1109060"/>
              <a:gd name="connsiteY2" fmla="*/ 842962 h 3148013"/>
              <a:gd name="connsiteX3" fmla="*/ 1099535 w 1109060"/>
              <a:gd name="connsiteY3" fmla="*/ 3148013 h 3148013"/>
              <a:gd name="connsiteX4" fmla="*/ 23812 w 1109060"/>
              <a:gd name="connsiteY4" fmla="*/ 1585912 h 3148013"/>
              <a:gd name="connsiteX5" fmla="*/ 652463 w 1109060"/>
              <a:gd name="connsiteY5" fmla="*/ 795337 h 3148013"/>
              <a:gd name="connsiteX6" fmla="*/ 0 w 1109060"/>
              <a:gd name="connsiteY6" fmla="*/ 114300 h 3148013"/>
              <a:gd name="connsiteX0" fmla="*/ 0 w 1109060"/>
              <a:gd name="connsiteY0" fmla="*/ 114300 h 3175611"/>
              <a:gd name="connsiteX1" fmla="*/ 1109060 w 1109060"/>
              <a:gd name="connsiteY1" fmla="*/ 0 h 3175611"/>
              <a:gd name="connsiteX2" fmla="*/ 1109060 w 1109060"/>
              <a:gd name="connsiteY2" fmla="*/ 842962 h 3175611"/>
              <a:gd name="connsiteX3" fmla="*/ 1099535 w 1109060"/>
              <a:gd name="connsiteY3" fmla="*/ 3148013 h 3175611"/>
              <a:gd name="connsiteX4" fmla="*/ 8924 w 1109060"/>
              <a:gd name="connsiteY4" fmla="*/ 3109916 h 3175611"/>
              <a:gd name="connsiteX5" fmla="*/ 23812 w 1109060"/>
              <a:gd name="connsiteY5" fmla="*/ 1585912 h 3175611"/>
              <a:gd name="connsiteX6" fmla="*/ 652463 w 1109060"/>
              <a:gd name="connsiteY6" fmla="*/ 795337 h 3175611"/>
              <a:gd name="connsiteX7" fmla="*/ 0 w 1109060"/>
              <a:gd name="connsiteY7" fmla="*/ 114300 h 3175611"/>
              <a:gd name="connsiteX0" fmla="*/ 0 w 1109060"/>
              <a:gd name="connsiteY0" fmla="*/ 114300 h 3148013"/>
              <a:gd name="connsiteX1" fmla="*/ 1109060 w 1109060"/>
              <a:gd name="connsiteY1" fmla="*/ 0 h 3148013"/>
              <a:gd name="connsiteX2" fmla="*/ 1109060 w 1109060"/>
              <a:gd name="connsiteY2" fmla="*/ 842962 h 3148013"/>
              <a:gd name="connsiteX3" fmla="*/ 1099535 w 1109060"/>
              <a:gd name="connsiteY3" fmla="*/ 3148013 h 3148013"/>
              <a:gd name="connsiteX4" fmla="*/ 8924 w 1109060"/>
              <a:gd name="connsiteY4" fmla="*/ 3109916 h 3148013"/>
              <a:gd name="connsiteX5" fmla="*/ 23812 w 1109060"/>
              <a:gd name="connsiteY5" fmla="*/ 1585912 h 3148013"/>
              <a:gd name="connsiteX6" fmla="*/ 652463 w 1109060"/>
              <a:gd name="connsiteY6" fmla="*/ 795337 h 3148013"/>
              <a:gd name="connsiteX7" fmla="*/ 0 w 1109060"/>
              <a:gd name="connsiteY7" fmla="*/ 114300 h 3148013"/>
              <a:gd name="connsiteX0" fmla="*/ 0 w 1109060"/>
              <a:gd name="connsiteY0" fmla="*/ 114300 h 3148013"/>
              <a:gd name="connsiteX1" fmla="*/ 1109060 w 1109060"/>
              <a:gd name="connsiteY1" fmla="*/ 0 h 3148013"/>
              <a:gd name="connsiteX2" fmla="*/ 1109060 w 1109060"/>
              <a:gd name="connsiteY2" fmla="*/ 842962 h 3148013"/>
              <a:gd name="connsiteX3" fmla="*/ 1099535 w 1109060"/>
              <a:gd name="connsiteY3" fmla="*/ 3148013 h 3148013"/>
              <a:gd name="connsiteX4" fmla="*/ 8924 w 1109060"/>
              <a:gd name="connsiteY4" fmla="*/ 3109916 h 3148013"/>
              <a:gd name="connsiteX5" fmla="*/ 23812 w 1109060"/>
              <a:gd name="connsiteY5" fmla="*/ 1585912 h 3148013"/>
              <a:gd name="connsiteX6" fmla="*/ 652463 w 1109060"/>
              <a:gd name="connsiteY6" fmla="*/ 795337 h 3148013"/>
              <a:gd name="connsiteX7" fmla="*/ 0 w 1109060"/>
              <a:gd name="connsiteY7" fmla="*/ 114300 h 3148013"/>
              <a:gd name="connsiteX0" fmla="*/ 0 w 1109060"/>
              <a:gd name="connsiteY0" fmla="*/ 114300 h 3148013"/>
              <a:gd name="connsiteX1" fmla="*/ 1109060 w 1109060"/>
              <a:gd name="connsiteY1" fmla="*/ 0 h 3148013"/>
              <a:gd name="connsiteX2" fmla="*/ 1109060 w 1109060"/>
              <a:gd name="connsiteY2" fmla="*/ 842962 h 3148013"/>
              <a:gd name="connsiteX3" fmla="*/ 1099535 w 1109060"/>
              <a:gd name="connsiteY3" fmla="*/ 3148013 h 3148013"/>
              <a:gd name="connsiteX4" fmla="*/ 8927 w 1109060"/>
              <a:gd name="connsiteY4" fmla="*/ 3138494 h 3148013"/>
              <a:gd name="connsiteX5" fmla="*/ 23812 w 1109060"/>
              <a:gd name="connsiteY5" fmla="*/ 1585912 h 3148013"/>
              <a:gd name="connsiteX6" fmla="*/ 652463 w 1109060"/>
              <a:gd name="connsiteY6" fmla="*/ 795337 h 3148013"/>
              <a:gd name="connsiteX7" fmla="*/ 0 w 1109060"/>
              <a:gd name="connsiteY7" fmla="*/ 114300 h 3148013"/>
              <a:gd name="connsiteX0" fmla="*/ 0 w 1134463"/>
              <a:gd name="connsiteY0" fmla="*/ 6464304 h 9498017"/>
              <a:gd name="connsiteX1" fmla="*/ 1134463 w 1134463"/>
              <a:gd name="connsiteY1" fmla="*/ 0 h 9498017"/>
              <a:gd name="connsiteX2" fmla="*/ 1109060 w 1134463"/>
              <a:gd name="connsiteY2" fmla="*/ 7192966 h 9498017"/>
              <a:gd name="connsiteX3" fmla="*/ 1099535 w 1134463"/>
              <a:gd name="connsiteY3" fmla="*/ 9498017 h 9498017"/>
              <a:gd name="connsiteX4" fmla="*/ 8927 w 1134463"/>
              <a:gd name="connsiteY4" fmla="*/ 9488498 h 9498017"/>
              <a:gd name="connsiteX5" fmla="*/ 23812 w 1134463"/>
              <a:gd name="connsiteY5" fmla="*/ 7935916 h 9498017"/>
              <a:gd name="connsiteX6" fmla="*/ 652463 w 1134463"/>
              <a:gd name="connsiteY6" fmla="*/ 7145341 h 9498017"/>
              <a:gd name="connsiteX7" fmla="*/ 0 w 1134463"/>
              <a:gd name="connsiteY7" fmla="*/ 6464304 h 9498017"/>
              <a:gd name="connsiteX0" fmla="*/ 64967 w 1199430"/>
              <a:gd name="connsiteY0" fmla="*/ 6667501 h 9701214"/>
              <a:gd name="connsiteX1" fmla="*/ 81824 w 1199430"/>
              <a:gd name="connsiteY1" fmla="*/ 0 h 9701214"/>
              <a:gd name="connsiteX2" fmla="*/ 1199430 w 1199430"/>
              <a:gd name="connsiteY2" fmla="*/ 203197 h 9701214"/>
              <a:gd name="connsiteX3" fmla="*/ 1174027 w 1199430"/>
              <a:gd name="connsiteY3" fmla="*/ 7396163 h 9701214"/>
              <a:gd name="connsiteX4" fmla="*/ 1164502 w 1199430"/>
              <a:gd name="connsiteY4" fmla="*/ 9701214 h 9701214"/>
              <a:gd name="connsiteX5" fmla="*/ 73894 w 1199430"/>
              <a:gd name="connsiteY5" fmla="*/ 9691695 h 9701214"/>
              <a:gd name="connsiteX6" fmla="*/ 88779 w 1199430"/>
              <a:gd name="connsiteY6" fmla="*/ 8139113 h 9701214"/>
              <a:gd name="connsiteX7" fmla="*/ 717430 w 1199430"/>
              <a:gd name="connsiteY7" fmla="*/ 7348538 h 9701214"/>
              <a:gd name="connsiteX8" fmla="*/ 64967 w 1199430"/>
              <a:gd name="connsiteY8" fmla="*/ 6667501 h 9701214"/>
              <a:gd name="connsiteX0" fmla="*/ 0 w 1134463"/>
              <a:gd name="connsiteY0" fmla="*/ 6667501 h 9701214"/>
              <a:gd name="connsiteX1" fmla="*/ 16857 w 1134463"/>
              <a:gd name="connsiteY1" fmla="*/ 0 h 9701214"/>
              <a:gd name="connsiteX2" fmla="*/ 1134463 w 1134463"/>
              <a:gd name="connsiteY2" fmla="*/ 203197 h 9701214"/>
              <a:gd name="connsiteX3" fmla="*/ 1109060 w 1134463"/>
              <a:gd name="connsiteY3" fmla="*/ 7396163 h 9701214"/>
              <a:gd name="connsiteX4" fmla="*/ 1099535 w 1134463"/>
              <a:gd name="connsiteY4" fmla="*/ 9701214 h 9701214"/>
              <a:gd name="connsiteX5" fmla="*/ 8927 w 1134463"/>
              <a:gd name="connsiteY5" fmla="*/ 9691695 h 9701214"/>
              <a:gd name="connsiteX6" fmla="*/ 23812 w 1134463"/>
              <a:gd name="connsiteY6" fmla="*/ 8139113 h 9701214"/>
              <a:gd name="connsiteX7" fmla="*/ 652463 w 1134463"/>
              <a:gd name="connsiteY7" fmla="*/ 7348538 h 9701214"/>
              <a:gd name="connsiteX8" fmla="*/ 0 w 1134463"/>
              <a:gd name="connsiteY8" fmla="*/ 6667501 h 9701214"/>
              <a:gd name="connsiteX0" fmla="*/ 0 w 1134463"/>
              <a:gd name="connsiteY0" fmla="*/ 6667501 h 9701214"/>
              <a:gd name="connsiteX1" fmla="*/ 16857 w 1134463"/>
              <a:gd name="connsiteY1" fmla="*/ 0 h 9701214"/>
              <a:gd name="connsiteX2" fmla="*/ 1134463 w 1134463"/>
              <a:gd name="connsiteY2" fmla="*/ 203197 h 9701214"/>
              <a:gd name="connsiteX3" fmla="*/ 1109060 w 1134463"/>
              <a:gd name="connsiteY3" fmla="*/ 7396163 h 9701214"/>
              <a:gd name="connsiteX4" fmla="*/ 1099535 w 1134463"/>
              <a:gd name="connsiteY4" fmla="*/ 9701214 h 9701214"/>
              <a:gd name="connsiteX5" fmla="*/ 8927 w 1134463"/>
              <a:gd name="connsiteY5" fmla="*/ 9691695 h 9701214"/>
              <a:gd name="connsiteX6" fmla="*/ 23812 w 1134463"/>
              <a:gd name="connsiteY6" fmla="*/ 8139113 h 9701214"/>
              <a:gd name="connsiteX7" fmla="*/ 652463 w 1134463"/>
              <a:gd name="connsiteY7" fmla="*/ 7348538 h 9701214"/>
              <a:gd name="connsiteX8" fmla="*/ 0 w 1134463"/>
              <a:gd name="connsiteY8" fmla="*/ 6667501 h 9701214"/>
              <a:gd name="connsiteX0" fmla="*/ 676 w 1135139"/>
              <a:gd name="connsiteY0" fmla="*/ 6477001 h 9510714"/>
              <a:gd name="connsiteX1" fmla="*/ 4836 w 1135139"/>
              <a:gd name="connsiteY1" fmla="*/ 0 h 9510714"/>
              <a:gd name="connsiteX2" fmla="*/ 1135139 w 1135139"/>
              <a:gd name="connsiteY2" fmla="*/ 12697 h 9510714"/>
              <a:gd name="connsiteX3" fmla="*/ 1109736 w 1135139"/>
              <a:gd name="connsiteY3" fmla="*/ 7205663 h 9510714"/>
              <a:gd name="connsiteX4" fmla="*/ 1100211 w 1135139"/>
              <a:gd name="connsiteY4" fmla="*/ 9510714 h 9510714"/>
              <a:gd name="connsiteX5" fmla="*/ 9603 w 1135139"/>
              <a:gd name="connsiteY5" fmla="*/ 9501195 h 9510714"/>
              <a:gd name="connsiteX6" fmla="*/ 24488 w 1135139"/>
              <a:gd name="connsiteY6" fmla="*/ 7948613 h 9510714"/>
              <a:gd name="connsiteX7" fmla="*/ 653139 w 1135139"/>
              <a:gd name="connsiteY7" fmla="*/ 7158038 h 9510714"/>
              <a:gd name="connsiteX8" fmla="*/ 676 w 1135139"/>
              <a:gd name="connsiteY8" fmla="*/ 6477001 h 9510714"/>
              <a:gd name="connsiteX0" fmla="*/ 9899 w 1144362"/>
              <a:gd name="connsiteY0" fmla="*/ 6477001 h 9510714"/>
              <a:gd name="connsiteX1" fmla="*/ 14059 w 1144362"/>
              <a:gd name="connsiteY1" fmla="*/ 0 h 9510714"/>
              <a:gd name="connsiteX2" fmla="*/ 1144362 w 1144362"/>
              <a:gd name="connsiteY2" fmla="*/ 12697 h 9510714"/>
              <a:gd name="connsiteX3" fmla="*/ 1118959 w 1144362"/>
              <a:gd name="connsiteY3" fmla="*/ 7205663 h 9510714"/>
              <a:gd name="connsiteX4" fmla="*/ 1109434 w 1144362"/>
              <a:gd name="connsiteY4" fmla="*/ 9510714 h 9510714"/>
              <a:gd name="connsiteX5" fmla="*/ 18826 w 1144362"/>
              <a:gd name="connsiteY5" fmla="*/ 9501195 h 9510714"/>
              <a:gd name="connsiteX6" fmla="*/ 33711 w 1144362"/>
              <a:gd name="connsiteY6" fmla="*/ 7948613 h 9510714"/>
              <a:gd name="connsiteX7" fmla="*/ 662362 w 1144362"/>
              <a:gd name="connsiteY7" fmla="*/ 7158038 h 9510714"/>
              <a:gd name="connsiteX8" fmla="*/ 9899 w 1144362"/>
              <a:gd name="connsiteY8" fmla="*/ 6477001 h 9510714"/>
              <a:gd name="connsiteX0" fmla="*/ 5347 w 1139810"/>
              <a:gd name="connsiteY0" fmla="*/ 6477001 h 9510714"/>
              <a:gd name="connsiteX1" fmla="*/ 9507 w 1139810"/>
              <a:gd name="connsiteY1" fmla="*/ 0 h 9510714"/>
              <a:gd name="connsiteX2" fmla="*/ 1139810 w 1139810"/>
              <a:gd name="connsiteY2" fmla="*/ 12697 h 9510714"/>
              <a:gd name="connsiteX3" fmla="*/ 1114407 w 1139810"/>
              <a:gd name="connsiteY3" fmla="*/ 7205663 h 9510714"/>
              <a:gd name="connsiteX4" fmla="*/ 1104882 w 1139810"/>
              <a:gd name="connsiteY4" fmla="*/ 9510714 h 9510714"/>
              <a:gd name="connsiteX5" fmla="*/ 14274 w 1139810"/>
              <a:gd name="connsiteY5" fmla="*/ 9501195 h 9510714"/>
              <a:gd name="connsiteX6" fmla="*/ 29159 w 1139810"/>
              <a:gd name="connsiteY6" fmla="*/ 7948613 h 9510714"/>
              <a:gd name="connsiteX7" fmla="*/ 657810 w 1139810"/>
              <a:gd name="connsiteY7" fmla="*/ 7158038 h 9510714"/>
              <a:gd name="connsiteX8" fmla="*/ 5347 w 1139810"/>
              <a:gd name="connsiteY8" fmla="*/ 6477001 h 951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9810" h="9510714">
                <a:moveTo>
                  <a:pt x="5347" y="6477001"/>
                </a:moveTo>
                <a:cubicBezTo>
                  <a:pt x="-3851" y="4357688"/>
                  <a:pt x="-345" y="3155950"/>
                  <a:pt x="9507" y="0"/>
                </a:cubicBezTo>
                <a:lnTo>
                  <a:pt x="1139810" y="12697"/>
                </a:lnTo>
                <a:cubicBezTo>
                  <a:pt x="1131342" y="2410352"/>
                  <a:pt x="1122875" y="4808008"/>
                  <a:pt x="1114407" y="7205663"/>
                </a:cubicBezTo>
                <a:lnTo>
                  <a:pt x="1104882" y="9510714"/>
                </a:lnTo>
                <a:lnTo>
                  <a:pt x="14274" y="9501195"/>
                </a:lnTo>
                <a:lnTo>
                  <a:pt x="29159" y="7948613"/>
                </a:lnTo>
                <a:lnTo>
                  <a:pt x="657810" y="7158038"/>
                </a:lnTo>
                <a:lnTo>
                  <a:pt x="5347" y="64770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1">
              <a:solidFill>
                <a:schemeClr val="tx1"/>
              </a:solidFill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24376D02-05CF-5652-5D03-DB91F1CA3A9C}"/>
              </a:ext>
            </a:extLst>
          </p:cNvPr>
          <p:cNvSpPr txBox="1"/>
          <p:nvPr/>
        </p:nvSpPr>
        <p:spPr>
          <a:xfrm>
            <a:off x="9680158" y="7286747"/>
            <a:ext cx="3040322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800" noProof="1">
                <a:solidFill>
                  <a:srgbClr val="00592A"/>
                </a:solidFill>
                <a:latin typeface="WATstyle" panose="020F0502020204030203" pitchFamily="34" charset="-18"/>
              </a:rPr>
              <a:t>Aplikuj</a:t>
            </a:r>
            <a:endParaRPr lang="pl-PL" sz="4800" noProof="1">
              <a:solidFill>
                <a:srgbClr val="00592A"/>
              </a:solidFill>
              <a:latin typeface="WATstyle" panose="020F0502020204030203" pitchFamily="34" charset="-18"/>
            </a:endParaRPr>
          </a:p>
          <a:p>
            <a:r>
              <a:rPr lang="pl-PL" sz="4800" b="1" noProof="1">
                <a:solidFill>
                  <a:srgbClr val="00592A"/>
                </a:solidFill>
                <a:latin typeface="WATstyle Black" panose="020F0A02020204030203" pitchFamily="34" charset="-18"/>
              </a:rPr>
              <a:t>na studia </a:t>
            </a:r>
          </a:p>
          <a:p>
            <a:r>
              <a:rPr lang="pl-PL" sz="4800" b="1" noProof="1">
                <a:solidFill>
                  <a:srgbClr val="00592A"/>
                </a:solidFill>
                <a:latin typeface="WATstyle Black" panose="020F0A02020204030203" pitchFamily="34" charset="-18"/>
              </a:rPr>
              <a:t>cywilne</a:t>
            </a:r>
            <a:endParaRPr lang="pl-PL" sz="4000" noProof="1">
              <a:solidFill>
                <a:srgbClr val="00592A"/>
              </a:solidFill>
              <a:latin typeface="WATstyle Black" panose="020F0A02020204030203" pitchFamily="34" charset="-18"/>
            </a:endParaRP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0AB945F9-7991-7B31-5F38-2EC0F47CF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23756" y="6000779"/>
            <a:ext cx="2350171" cy="235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2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0C2DE-ED14-B030-5C29-2661120EA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7A11C537-ED85-7041-5328-A25029264AED}"/>
              </a:ext>
            </a:extLst>
          </p:cNvPr>
          <p:cNvSpPr/>
          <p:nvPr/>
        </p:nvSpPr>
        <p:spPr>
          <a:xfrm>
            <a:off x="0" y="196881"/>
            <a:ext cx="8153400" cy="1369817"/>
          </a:xfrm>
          <a:prstGeom prst="rect">
            <a:avLst/>
          </a:prstGeom>
          <a:solidFill>
            <a:srgbClr val="0059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1">
              <a:solidFill>
                <a:srgbClr val="00592A"/>
              </a:solidFill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B2A5FA0-5AE5-4159-0005-1440E7E11F29}"/>
              </a:ext>
            </a:extLst>
          </p:cNvPr>
          <p:cNvSpPr txBox="1"/>
          <p:nvPr/>
        </p:nvSpPr>
        <p:spPr>
          <a:xfrm>
            <a:off x="16330325" y="9814411"/>
            <a:ext cx="1818175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60"/>
              </a:lnSpc>
            </a:pPr>
            <a:r>
              <a:rPr lang="pl-PL" sz="2145" noProof="1">
                <a:solidFill>
                  <a:srgbClr val="1B1A1A"/>
                </a:solidFill>
                <a:latin typeface="WATstyle" panose="020F0502020204030203" pitchFamily="34" charset="-18"/>
              </a:rPr>
              <a:t>WAT.EDU.PL</a:t>
            </a: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98CB5FF3-9D7B-3902-7887-29C02EF42AC4}"/>
              </a:ext>
            </a:extLst>
          </p:cNvPr>
          <p:cNvGrpSpPr/>
          <p:nvPr/>
        </p:nvGrpSpPr>
        <p:grpSpPr>
          <a:xfrm>
            <a:off x="0" y="9626245"/>
            <a:ext cx="18288000" cy="660755"/>
            <a:chOff x="0" y="0"/>
            <a:chExt cx="24384000" cy="881007"/>
          </a:xfrm>
        </p:grpSpPr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FCFCD51E-1FFF-4C8C-E4DD-BD3A612EDCA1}"/>
                </a:ext>
              </a:extLst>
            </p:cNvPr>
            <p:cNvGrpSpPr/>
            <p:nvPr/>
          </p:nvGrpSpPr>
          <p:grpSpPr>
            <a:xfrm>
              <a:off x="0" y="0"/>
              <a:ext cx="24384000" cy="881007"/>
              <a:chOff x="0" y="0"/>
              <a:chExt cx="6186311" cy="223515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D6617EF9-BFC4-AC2E-EF43-03126C614E55}"/>
                  </a:ext>
                </a:extLst>
              </p:cNvPr>
              <p:cNvSpPr/>
              <p:nvPr/>
            </p:nvSpPr>
            <p:spPr>
              <a:xfrm>
                <a:off x="0" y="0"/>
                <a:ext cx="6186311" cy="223515"/>
              </a:xfrm>
              <a:custGeom>
                <a:avLst/>
                <a:gdLst/>
                <a:ahLst/>
                <a:cxnLst/>
                <a:rect l="l" t="t" r="r" b="b"/>
                <a:pathLst>
                  <a:path w="6186311" h="223515">
                    <a:moveTo>
                      <a:pt x="0" y="0"/>
                    </a:moveTo>
                    <a:lnTo>
                      <a:pt x="6186311" y="0"/>
                    </a:lnTo>
                    <a:lnTo>
                      <a:pt x="6186311" y="223515"/>
                    </a:lnTo>
                    <a:lnTo>
                      <a:pt x="0" y="223515"/>
                    </a:lnTo>
                    <a:close/>
                  </a:path>
                </a:pathLst>
              </a:custGeom>
              <a:solidFill>
                <a:srgbClr val="F9FCFF"/>
              </a:solidFill>
            </p:spPr>
            <p:txBody>
              <a:bodyPr/>
              <a:lstStyle/>
              <a:p>
                <a:endParaRPr lang="pl-PL" noProof="1">
                  <a:latin typeface="WATstyle" panose="020F0502020204030203" pitchFamily="34" charset="-18"/>
                </a:endParaRPr>
              </a:p>
            </p:txBody>
          </p:sp>
        </p:grp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FD548E1D-330D-D061-2D62-BD712AB5D6F2}"/>
                </a:ext>
              </a:extLst>
            </p:cNvPr>
            <p:cNvSpPr/>
            <p:nvPr/>
          </p:nvSpPr>
          <p:spPr>
            <a:xfrm>
              <a:off x="328449" y="83061"/>
              <a:ext cx="549087" cy="714886"/>
            </a:xfrm>
            <a:custGeom>
              <a:avLst/>
              <a:gdLst/>
              <a:ahLst/>
              <a:cxnLst/>
              <a:rect l="l" t="t" r="r" b="b"/>
              <a:pathLst>
                <a:path w="549087" h="714886">
                  <a:moveTo>
                    <a:pt x="0" y="0"/>
                  </a:moveTo>
                  <a:lnTo>
                    <a:pt x="549086" y="0"/>
                  </a:lnTo>
                  <a:lnTo>
                    <a:pt x="549086" y="714885"/>
                  </a:lnTo>
                  <a:lnTo>
                    <a:pt x="0" y="71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E092C352-8CA0-8BFA-4399-0392F9F8F2B6}"/>
                </a:ext>
              </a:extLst>
            </p:cNvPr>
            <p:cNvSpPr txBox="1"/>
            <p:nvPr/>
          </p:nvSpPr>
          <p:spPr>
            <a:xfrm>
              <a:off x="96887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WOJSKOWA AKADEMIA TECHNICZNA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4ED3D962-C24B-9A1F-FAA6-7ADA7A33B40A}"/>
                </a:ext>
              </a:extLst>
            </p:cNvPr>
            <p:cNvSpPr txBox="1"/>
            <p:nvPr/>
          </p:nvSpPr>
          <p:spPr>
            <a:xfrm>
              <a:off x="1130009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#WIEDZA #AMBICJA #TECHNOLOGIA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492BB535-14A1-BECC-E29D-B79F51FAF202}"/>
                </a:ext>
              </a:extLst>
            </p:cNvPr>
            <p:cNvSpPr txBox="1"/>
            <p:nvPr/>
          </p:nvSpPr>
          <p:spPr>
            <a:xfrm>
              <a:off x="21631318" y="244538"/>
              <a:ext cx="2424233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WAT.EDU.PL</a:t>
              </a:r>
            </a:p>
          </p:txBody>
        </p:sp>
      </p:grpSp>
      <p:sp>
        <p:nvSpPr>
          <p:cNvPr id="8" name="TextBox 3">
            <a:extLst>
              <a:ext uri="{FF2B5EF4-FFF2-40B4-BE49-F238E27FC236}">
                <a16:creationId xmlns:a16="http://schemas.microsoft.com/office/drawing/2014/main" id="{3FC04BCA-88E1-6D47-FB50-D1C4606C3DBD}"/>
              </a:ext>
            </a:extLst>
          </p:cNvPr>
          <p:cNvSpPr txBox="1"/>
          <p:nvPr/>
        </p:nvSpPr>
        <p:spPr>
          <a:xfrm>
            <a:off x="430908" y="366549"/>
            <a:ext cx="7853498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pl-PL" sz="7000" b="1" noProof="1">
                <a:solidFill>
                  <a:schemeClr val="bg1"/>
                </a:solidFill>
                <a:latin typeface="WATstyle" panose="020F0502020204030203" pitchFamily="34" charset="-18"/>
              </a:rPr>
              <a:t>8 wydziałów</a:t>
            </a: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837E7363-3ED7-5FFC-449C-5908B48CC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0484" y="1801541"/>
            <a:ext cx="18288000" cy="136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pl-PL" sz="5400" b="1" kern="0" noProof="1">
              <a:solidFill>
                <a:srgbClr val="0057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Tstyle" panose="020F0502020204030203" pitchFamily="34" charset="-18"/>
              <a:cs typeface="Tahoma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6D5C6F0-6247-8FE5-78C2-3C5D45EAB546}"/>
              </a:ext>
            </a:extLst>
          </p:cNvPr>
          <p:cNvSpPr txBox="1"/>
          <p:nvPr/>
        </p:nvSpPr>
        <p:spPr>
          <a:xfrm>
            <a:off x="-96941" y="4930551"/>
            <a:ext cx="4581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pl-PL" sz="2400" b="1" noProof="1">
                <a:solidFill>
                  <a:srgbClr val="007033"/>
                </a:solidFill>
                <a:latin typeface="WATstyle" panose="020F0502020204030203" pitchFamily="34" charset="-18"/>
              </a:rPr>
              <a:t>Wydział Cybernetyki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8C9F6B3-D21E-44AD-86DE-6F3D4E34FB2B}"/>
              </a:ext>
            </a:extLst>
          </p:cNvPr>
          <p:cNvSpPr txBox="1"/>
          <p:nvPr/>
        </p:nvSpPr>
        <p:spPr>
          <a:xfrm>
            <a:off x="4484229" y="4940067"/>
            <a:ext cx="455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pl-PL" sz="2400" b="1" noProof="1">
                <a:solidFill>
                  <a:srgbClr val="007033"/>
                </a:solidFill>
                <a:latin typeface="WATstyle" panose="020F0502020204030203" pitchFamily="34" charset="-18"/>
              </a:rPr>
              <a:t>Wydział Elektroniki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7B2C53B-F035-8983-E17D-799432042EE4}"/>
              </a:ext>
            </a:extLst>
          </p:cNvPr>
          <p:cNvSpPr txBox="1"/>
          <p:nvPr/>
        </p:nvSpPr>
        <p:spPr>
          <a:xfrm>
            <a:off x="9059103" y="4925667"/>
            <a:ext cx="4557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pl-PL" sz="2400" b="1" noProof="1">
                <a:solidFill>
                  <a:srgbClr val="007033"/>
                </a:solidFill>
                <a:latin typeface="WATstyle" panose="020F0502020204030203" pitchFamily="34" charset="-18"/>
              </a:rPr>
              <a:t>Wydział Inżynierii Lądowej</a:t>
            </a:r>
            <a:br>
              <a:rPr lang="pl-PL" sz="2400" b="1" noProof="1">
                <a:solidFill>
                  <a:srgbClr val="007033"/>
                </a:solidFill>
                <a:latin typeface="WATstyle" panose="020F0502020204030203" pitchFamily="34" charset="-18"/>
              </a:rPr>
            </a:br>
            <a:r>
              <a:rPr lang="pl-PL" sz="2400" b="1" noProof="1">
                <a:solidFill>
                  <a:srgbClr val="007033"/>
                </a:solidFill>
                <a:latin typeface="WATstyle" panose="020F0502020204030203" pitchFamily="34" charset="-18"/>
              </a:rPr>
              <a:t>i Geodezji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91B4A17-7952-F63B-776D-F2844F8111D7}"/>
              </a:ext>
            </a:extLst>
          </p:cNvPr>
          <p:cNvSpPr txBox="1"/>
          <p:nvPr/>
        </p:nvSpPr>
        <p:spPr>
          <a:xfrm>
            <a:off x="13632903" y="4912201"/>
            <a:ext cx="4538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pl-PL" sz="2400" b="1" noProof="1">
                <a:solidFill>
                  <a:srgbClr val="007033"/>
                </a:solidFill>
                <a:latin typeface="WATstyle" panose="020F0502020204030203" pitchFamily="34" charset="-18"/>
              </a:rPr>
              <a:t>Wydział Nowych Technologii </a:t>
            </a:r>
          </a:p>
          <a:p>
            <a:pPr algn="ctr" defTabSz="1371600">
              <a:defRPr/>
            </a:pPr>
            <a:r>
              <a:rPr lang="pl-PL" sz="2400" b="1" noProof="1">
                <a:solidFill>
                  <a:srgbClr val="007033"/>
                </a:solidFill>
                <a:latin typeface="WATstyle" panose="020F0502020204030203" pitchFamily="34" charset="-18"/>
              </a:rPr>
              <a:t>i Chemii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373BCCCE-2BBB-4764-BF6D-E74B115F8F65}"/>
              </a:ext>
            </a:extLst>
          </p:cNvPr>
          <p:cNvSpPr txBox="1"/>
          <p:nvPr/>
        </p:nvSpPr>
        <p:spPr>
          <a:xfrm>
            <a:off x="-96941" y="8760950"/>
            <a:ext cx="4581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pl-PL" sz="2400" b="1" noProof="1">
                <a:solidFill>
                  <a:srgbClr val="007033"/>
                </a:solidFill>
                <a:latin typeface="WATstyle" panose="020F0502020204030203" pitchFamily="34" charset="-18"/>
              </a:rPr>
              <a:t>Wydział </a:t>
            </a:r>
            <a:br>
              <a:rPr lang="pl-PL" sz="2400" b="1" noProof="1">
                <a:solidFill>
                  <a:srgbClr val="007033"/>
                </a:solidFill>
                <a:latin typeface="WATstyle" panose="020F0502020204030203" pitchFamily="34" charset="-18"/>
              </a:rPr>
            </a:br>
            <a:r>
              <a:rPr lang="pl-PL" sz="2400" b="1" noProof="1">
                <a:solidFill>
                  <a:srgbClr val="007033"/>
                </a:solidFill>
                <a:latin typeface="WATstyle" panose="020F0502020204030203" pitchFamily="34" charset="-18"/>
              </a:rPr>
              <a:t>Inżynierii Mechanicznej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56A0E9F2-BD38-5E86-4783-7AAE44285E68}"/>
              </a:ext>
            </a:extLst>
          </p:cNvPr>
          <p:cNvSpPr txBox="1"/>
          <p:nvPr/>
        </p:nvSpPr>
        <p:spPr>
          <a:xfrm>
            <a:off x="4484678" y="8748173"/>
            <a:ext cx="4519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400" b="1" noProof="1">
                <a:solidFill>
                  <a:srgbClr val="007033"/>
                </a:solidFill>
                <a:latin typeface="WATstyle" panose="020F0502020204030203" pitchFamily="34" charset="-18"/>
              </a:rPr>
              <a:t>Wydział Mechatroniki, Uzbrojenia i Lotnictwa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C32667CD-76A1-D288-2DBF-BA9CE25AF53C}"/>
              </a:ext>
            </a:extLst>
          </p:cNvPr>
          <p:cNvSpPr txBox="1"/>
          <p:nvPr/>
        </p:nvSpPr>
        <p:spPr>
          <a:xfrm>
            <a:off x="9039508" y="8760950"/>
            <a:ext cx="4542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pl-PL" sz="2400" b="1" noProof="1">
                <a:solidFill>
                  <a:srgbClr val="007033"/>
                </a:solidFill>
                <a:latin typeface="WATstyle" panose="020F0502020204030203" pitchFamily="34" charset="-18"/>
              </a:rPr>
              <a:t>Wydział Bezpieczeństwa, Logistyki i Zarządzania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0A8A894B-D1F7-FDEB-14F4-5E314B536EB7}"/>
              </a:ext>
            </a:extLst>
          </p:cNvPr>
          <p:cNvSpPr txBox="1"/>
          <p:nvPr/>
        </p:nvSpPr>
        <p:spPr>
          <a:xfrm>
            <a:off x="13603101" y="8772241"/>
            <a:ext cx="4568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pl-PL" sz="2400" b="1" noProof="1">
                <a:solidFill>
                  <a:srgbClr val="007033"/>
                </a:solidFill>
                <a:latin typeface="WATstyle" panose="020F0502020204030203" pitchFamily="34" charset="-18"/>
              </a:rPr>
              <a:t>Instytut Optoelektroniki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87902B93-5136-8238-6B9C-09FEB951DB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62" y="5710297"/>
            <a:ext cx="4572477" cy="304919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066B1C2F-9487-D9BB-CB69-594A0CF7EF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62224"/>
            <a:ext cx="4573800" cy="3050079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869E778D-AD99-C6FE-3A1C-151B6443777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8885" y="1862664"/>
            <a:ext cx="4572480" cy="30492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724DC96-120E-484D-9102-F4AF46C7313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9103" y="1862224"/>
            <a:ext cx="4573800" cy="3050079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2E033BCB-2CA5-1B19-B361-E9E321D884C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04674" y="1862224"/>
            <a:ext cx="4573800" cy="3050079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A6DC1B5D-3026-BDAA-051F-AAA0B8A8DB2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10601"/>
            <a:ext cx="4573800" cy="305007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9167FD03-9872-F3A0-E109-0330B8FD88A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2800" y="5710601"/>
            <a:ext cx="4573800" cy="305007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94F05319-B93F-234D-38EB-34AB00D352F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4200" y="5710583"/>
            <a:ext cx="4573800" cy="305007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7878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53674" y="92182"/>
            <a:ext cx="15969815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80"/>
              </a:lnSpc>
            </a:pPr>
            <a:r>
              <a:rPr lang="pl-PL" sz="6800" b="1" noProof="1">
                <a:latin typeface="WATstyle" panose="020F0502020204030203" pitchFamily="34" charset="-18"/>
                <a:ea typeface="WATstyle 1"/>
                <a:cs typeface="WATstyle 1"/>
                <a:sym typeface="WATstyle 1"/>
              </a:rPr>
              <a:t>Jak zostać studentem wojskowym?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328775" y="1244402"/>
            <a:ext cx="5832388" cy="3295750"/>
            <a:chOff x="0" y="0"/>
            <a:chExt cx="7776517" cy="4394334"/>
          </a:xfrm>
        </p:grpSpPr>
        <p:sp>
          <p:nvSpPr>
            <p:cNvPr id="6" name="AutoShape 6"/>
            <p:cNvSpPr/>
            <p:nvPr/>
          </p:nvSpPr>
          <p:spPr>
            <a:xfrm>
              <a:off x="931056" y="0"/>
              <a:ext cx="6845462" cy="1040880"/>
            </a:xfrm>
            <a:prstGeom prst="rect">
              <a:avLst/>
            </a:prstGeom>
            <a:solidFill>
              <a:srgbClr val="00592A"/>
            </a:solid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99706" y="289723"/>
              <a:ext cx="6308160" cy="4804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50"/>
                </a:lnSpc>
              </a:pPr>
              <a:r>
                <a:rPr lang="pl-PL" sz="2500" b="1" noProof="1">
                  <a:solidFill>
                    <a:schemeClr val="bg1"/>
                  </a:solidFill>
                  <a:latin typeface="WATstyle" panose="020F0502020204030203" pitchFamily="34" charset="-18"/>
                  <a:ea typeface="WATstyle 2"/>
                  <a:cs typeface="WATstyle 2"/>
                  <a:sym typeface="WATstyle 2"/>
                </a:rPr>
                <a:t>Egzaminy wstępne i badania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931056" y="1218699"/>
              <a:ext cx="6845462" cy="3175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00"/>
                </a:lnSpc>
              </a:pPr>
              <a:r>
                <a:rPr lang="pl-PL" sz="1800" noProof="1">
                  <a:latin typeface="WATstyle" panose="020F0502020204030203" pitchFamily="34" charset="-18"/>
                  <a:ea typeface="WATstyle 3"/>
                  <a:cs typeface="WATstyle 3"/>
                  <a:sym typeface="WATstyle 3"/>
                </a:rPr>
                <a:t>Przyjedziesz do WAT na 2-5 dni – zostaniesz zakwaterowany i dostaniesz posiłki. Będziesz miał sprawdzian z WF i rozmowę kwalifikacyjną. Jeżeli uzyskasz pozytywne wyniki, WCR Warszawa – Śródmieście skieruje Cię na badania lekarskie, które odbędziesz w WAT i wyznaczonych warszawskich przychodniach.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8100"/>
              <a:ext cx="1382498" cy="973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500"/>
                </a:lnSpc>
              </a:pPr>
              <a:r>
                <a:rPr lang="pl-PL" sz="5000" noProof="1">
                  <a:latin typeface="WATstyle" panose="020F0502020204030203" pitchFamily="34" charset="-18"/>
                  <a:ea typeface="WATstyle 1"/>
                  <a:cs typeface="WATstyle 1"/>
                  <a:sym typeface="WATstyle 1"/>
                </a:rPr>
                <a:t>4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47959" y="1245260"/>
            <a:ext cx="5672007" cy="4329164"/>
            <a:chOff x="0" y="0"/>
            <a:chExt cx="7562676" cy="5772218"/>
          </a:xfrm>
        </p:grpSpPr>
        <p:sp>
          <p:nvSpPr>
            <p:cNvPr id="11" name="AutoShape 11"/>
            <p:cNvSpPr/>
            <p:nvPr/>
          </p:nvSpPr>
          <p:spPr>
            <a:xfrm>
              <a:off x="829145" y="0"/>
              <a:ext cx="6733531" cy="1023861"/>
            </a:xfrm>
            <a:prstGeom prst="rect">
              <a:avLst/>
            </a:prstGeom>
            <a:solidFill>
              <a:srgbClr val="00592A"/>
            </a:solid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93403" y="285298"/>
              <a:ext cx="6205016" cy="472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05"/>
                </a:lnSpc>
              </a:pPr>
              <a:r>
                <a:rPr lang="pl-PL" sz="2459" b="1" noProof="1">
                  <a:solidFill>
                    <a:schemeClr val="bg1"/>
                  </a:solidFill>
                  <a:latin typeface="WATstyle" panose="020F0502020204030203" pitchFamily="34" charset="-18"/>
                  <a:ea typeface="WATstyle 2"/>
                  <a:cs typeface="WATstyle 2"/>
                  <a:sym typeface="WATstyle 2"/>
                </a:rPr>
                <a:t>Rejestracja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29145" y="1207207"/>
              <a:ext cx="6733530" cy="45650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5"/>
                </a:lnSpc>
              </a:pPr>
              <a:r>
                <a:rPr lang="pl-PL" sz="1770" noProof="1">
                  <a:latin typeface="WATstyle" panose="020F0502020204030203" pitchFamily="34" charset="-18"/>
                  <a:ea typeface="WATstyle 3"/>
                  <a:cs typeface="WATstyle 3"/>
                  <a:sym typeface="WATstyle 3"/>
                </a:rPr>
                <a:t>Zarejestruj się w Portalu Rekrutacyjnym WP. Wydrukowany z PR WP wniosek o powołanie do dobrowolnej zasadniczej służby wojskowej </a:t>
              </a:r>
            </a:p>
            <a:p>
              <a:pPr algn="l">
                <a:lnSpc>
                  <a:spcPts val="2655"/>
                </a:lnSpc>
              </a:pPr>
              <a:r>
                <a:rPr lang="pl-PL" sz="1770" noProof="1">
                  <a:latin typeface="WATstyle" panose="020F0502020204030203" pitchFamily="34" charset="-18"/>
                  <a:ea typeface="WATstyle 3"/>
                  <a:cs typeface="WATstyle 3"/>
                  <a:sym typeface="WATstyle 3"/>
                </a:rPr>
                <a:t>w uczelni wojskowej oraz inne wymagane dokumenty, złóż w dowolnie wybranym wojskowym centrum rekrutacji (WCR). WCR  sprawdzi niekaralność w KRK i skieruje Cię na badania psychologiczne. Jak uzyskasz pozytywne orzeczenie psychologiczne, dostaniesz wiadomość o konieczności rejestracji w IRK uczelni.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8100"/>
              <a:ext cx="1359893" cy="957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10"/>
                </a:lnSpc>
              </a:pPr>
              <a:r>
                <a:rPr lang="pl-PL" sz="4918" noProof="1">
                  <a:latin typeface="WATstyle" panose="020F0502020204030203" pitchFamily="34" charset="-18"/>
                  <a:ea typeface="WATstyle 1"/>
                  <a:cs typeface="WATstyle 1"/>
                  <a:sym typeface="WATstyle 1"/>
                </a:rPr>
                <a:t>1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53674" y="7822926"/>
            <a:ext cx="5766292" cy="1606050"/>
            <a:chOff x="0" y="0"/>
            <a:chExt cx="7688390" cy="214140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38100"/>
              <a:ext cx="1382498" cy="973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500"/>
                </a:lnSpc>
              </a:pPr>
              <a:r>
                <a:rPr lang="pl-PL" sz="5000" noProof="1">
                  <a:latin typeface="WATstyle" panose="020F0502020204030203" pitchFamily="34" charset="-18"/>
                  <a:ea typeface="WATstyle 1"/>
                  <a:cs typeface="WATstyle 1"/>
                  <a:sym typeface="WATstyle 1"/>
                </a:rPr>
                <a:t>3</a:t>
              </a:r>
            </a:p>
          </p:txBody>
        </p:sp>
        <p:sp>
          <p:nvSpPr>
            <p:cNvPr id="17" name="AutoShape 17"/>
            <p:cNvSpPr/>
            <p:nvPr/>
          </p:nvSpPr>
          <p:spPr>
            <a:xfrm>
              <a:off x="842928" y="0"/>
              <a:ext cx="6845462" cy="1040880"/>
            </a:xfrm>
            <a:prstGeom prst="rect">
              <a:avLst/>
            </a:prstGeom>
            <a:solidFill>
              <a:srgbClr val="00592A"/>
            </a:solid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11579" y="289723"/>
              <a:ext cx="6308160" cy="4804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50"/>
                </a:lnSpc>
              </a:pPr>
              <a:r>
                <a:rPr lang="pl-PL" sz="2500" b="1" noProof="1">
                  <a:solidFill>
                    <a:schemeClr val="bg1"/>
                  </a:solidFill>
                  <a:latin typeface="WATstyle" panose="020F0502020204030203" pitchFamily="34" charset="-18"/>
                  <a:ea typeface="WATstyle 2"/>
                  <a:cs typeface="WATstyle 2"/>
                  <a:sym typeface="WATstyle 2"/>
                </a:rPr>
                <a:t>Uzupełnienie wyników matur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42928" y="1251765"/>
              <a:ext cx="6845462" cy="889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00"/>
                </a:lnSpc>
              </a:pPr>
              <a:r>
                <a:rPr lang="pl-PL" sz="1800" noProof="1">
                  <a:latin typeface="WATstyle" panose="020F0502020204030203" pitchFamily="34" charset="-18"/>
                  <a:ea typeface="WATstyle 3"/>
                  <a:cs typeface="WATstyle 3"/>
                  <a:sym typeface="WATstyle 3"/>
                </a:rPr>
                <a:t>Po otrzymaniu wyników matur, uzupełnij je na swoim koncie w IRK.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3674" y="5730176"/>
            <a:ext cx="5766292" cy="1895480"/>
            <a:chOff x="0" y="0"/>
            <a:chExt cx="7688390" cy="2527307"/>
          </a:xfrm>
        </p:grpSpPr>
        <p:sp>
          <p:nvSpPr>
            <p:cNvPr id="21" name="AutoShape 21"/>
            <p:cNvSpPr/>
            <p:nvPr/>
          </p:nvSpPr>
          <p:spPr>
            <a:xfrm>
              <a:off x="842928" y="0"/>
              <a:ext cx="6845462" cy="1040880"/>
            </a:xfrm>
            <a:prstGeom prst="rect">
              <a:avLst/>
            </a:prstGeom>
            <a:solidFill>
              <a:srgbClr val="00592A"/>
            </a:solid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11579" y="289723"/>
              <a:ext cx="6308160" cy="4804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50"/>
                </a:lnSpc>
              </a:pPr>
              <a:r>
                <a:rPr lang="pl-PL" sz="2500" b="1" noProof="1">
                  <a:solidFill>
                    <a:schemeClr val="bg1"/>
                  </a:solidFill>
                  <a:latin typeface="WATstyle" panose="020F0502020204030203" pitchFamily="34" charset="-18"/>
                  <a:ea typeface="WATstyle 2"/>
                  <a:cs typeface="WATstyle 2"/>
                  <a:sym typeface="WATstyle 2"/>
                </a:rPr>
                <a:t>Wniesienie opłaty rekrutacyjnej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842928" y="1180472"/>
              <a:ext cx="6845462" cy="1346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00"/>
                </a:lnSpc>
              </a:pPr>
              <a:r>
                <a:rPr lang="pl-PL" sz="1800" noProof="1">
                  <a:latin typeface="WATstyle" panose="020F0502020204030203" pitchFamily="34" charset="-18"/>
                  <a:ea typeface="WATstyle 3"/>
                  <a:cs typeface="WATstyle 3"/>
                  <a:sym typeface="WATstyle 3"/>
                </a:rPr>
                <a:t>Zapłać opłatę rekrutacyjną w wysokości 100 zł na indywidualny nr konta bankowego, który uzyskasz w IRK uczelni.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38100"/>
              <a:ext cx="1382498" cy="973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500"/>
                </a:lnSpc>
              </a:pPr>
              <a:r>
                <a:rPr lang="pl-PL" sz="5000" noProof="1">
                  <a:latin typeface="WATstyle" panose="020F0502020204030203" pitchFamily="34" charset="-18"/>
                  <a:ea typeface="WATstyle 1"/>
                  <a:cs typeface="WATstyle 1"/>
                  <a:sym typeface="WATstyle 1"/>
                </a:rPr>
                <a:t>2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0" y="9626245"/>
            <a:ext cx="18288000" cy="660755"/>
            <a:chOff x="0" y="0"/>
            <a:chExt cx="24384000" cy="881007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4384000" cy="881007"/>
              <a:chOff x="0" y="0"/>
              <a:chExt cx="6186311" cy="223515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186311" cy="223515"/>
              </a:xfrm>
              <a:custGeom>
                <a:avLst/>
                <a:gdLst/>
                <a:ahLst/>
                <a:cxnLst/>
                <a:rect l="l" t="t" r="r" b="b"/>
                <a:pathLst>
                  <a:path w="6186311" h="223515">
                    <a:moveTo>
                      <a:pt x="0" y="0"/>
                    </a:moveTo>
                    <a:lnTo>
                      <a:pt x="6186311" y="0"/>
                    </a:lnTo>
                    <a:lnTo>
                      <a:pt x="6186311" y="223515"/>
                    </a:lnTo>
                    <a:lnTo>
                      <a:pt x="0" y="223515"/>
                    </a:lnTo>
                    <a:close/>
                  </a:path>
                </a:pathLst>
              </a:custGeom>
              <a:solidFill>
                <a:srgbClr val="F9FCFF"/>
              </a:solidFill>
            </p:spPr>
            <p:txBody>
              <a:bodyPr/>
              <a:lstStyle/>
              <a:p>
                <a:endParaRPr lang="pl-PL" noProof="1">
                  <a:latin typeface="WATstyle" panose="020F0502020204030203" pitchFamily="34" charset="-18"/>
                </a:endParaRPr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328449" y="83061"/>
              <a:ext cx="549087" cy="714886"/>
            </a:xfrm>
            <a:custGeom>
              <a:avLst/>
              <a:gdLst/>
              <a:ahLst/>
              <a:cxnLst/>
              <a:rect l="l" t="t" r="r" b="b"/>
              <a:pathLst>
                <a:path w="549087" h="714886">
                  <a:moveTo>
                    <a:pt x="0" y="0"/>
                  </a:moveTo>
                  <a:lnTo>
                    <a:pt x="549086" y="0"/>
                  </a:lnTo>
                  <a:lnTo>
                    <a:pt x="549086" y="714885"/>
                  </a:lnTo>
                  <a:lnTo>
                    <a:pt x="0" y="71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96887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b="1" noProof="1">
                  <a:latin typeface="WATstyle" panose="020F0502020204030203" pitchFamily="34" charset="-18"/>
                  <a:ea typeface="WATstyle 1"/>
                  <a:cs typeface="WATstyle 1"/>
                  <a:sym typeface="WATstyle 1"/>
                </a:rPr>
                <a:t>WOJSKOWA AKADEMIA TECHNICZNA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130009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b="1" noProof="1">
                  <a:latin typeface="WATstyle" panose="020F0502020204030203" pitchFamily="34" charset="-18"/>
                  <a:ea typeface="WATstyle 1"/>
                  <a:cs typeface="WATstyle 1"/>
                  <a:sym typeface="WATstyle 1"/>
                </a:rPr>
                <a:t>#WIEDZA #AMBICJA #TECHNOLOGIA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21631318" y="244538"/>
              <a:ext cx="2424233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b="1" noProof="1">
                  <a:latin typeface="WATstyle" panose="020F0502020204030203" pitchFamily="34" charset="-18"/>
                  <a:ea typeface="WATstyle 1"/>
                  <a:cs typeface="WATstyle 1"/>
                  <a:sym typeface="WATstyle 1"/>
                </a:rPr>
                <a:t>WAT.EDU.PL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328775" y="4882889"/>
            <a:ext cx="5991467" cy="2648050"/>
            <a:chOff x="0" y="0"/>
            <a:chExt cx="7988622" cy="3530734"/>
          </a:xfrm>
        </p:grpSpPr>
        <p:sp>
          <p:nvSpPr>
            <p:cNvPr id="33" name="AutoShape 33"/>
            <p:cNvSpPr/>
            <p:nvPr/>
          </p:nvSpPr>
          <p:spPr>
            <a:xfrm>
              <a:off x="931056" y="0"/>
              <a:ext cx="6845462" cy="1040880"/>
            </a:xfrm>
            <a:prstGeom prst="rect">
              <a:avLst/>
            </a:prstGeom>
            <a:solidFill>
              <a:srgbClr val="00592A"/>
            </a:solid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931056" y="1269499"/>
              <a:ext cx="7057566" cy="2261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00"/>
                </a:lnSpc>
              </a:pPr>
              <a:r>
                <a:rPr lang="pl-PL" sz="1800" noProof="1">
                  <a:latin typeface="WATstyle" panose="020F0502020204030203" pitchFamily="34" charset="-18"/>
                  <a:ea typeface="WATstyle 3"/>
                  <a:cs typeface="WATstyle 3"/>
                  <a:sym typeface="WATstyle 3"/>
                </a:rPr>
                <a:t>Jeżeli otrzymasz  pozytywne orzeczenie komisji lekarskiej oraz uzyskasz wystarczającą liczbę punktów rankingowych, zostaniesz wpisany na listę studentów i powołany do pełnienia dobrowolnej zasadniczej służby wojskowej w uczelni wojskowej.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50800"/>
              <a:ext cx="1382498" cy="973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500"/>
                </a:lnSpc>
              </a:pPr>
              <a:r>
                <a:rPr lang="pl-PL" sz="5000" noProof="1">
                  <a:latin typeface="WATstyle" panose="020F0502020204030203" pitchFamily="34" charset="-18"/>
                  <a:ea typeface="WATstyle 1"/>
                  <a:cs typeface="WATstyle 1"/>
                  <a:sym typeface="WATstyle 1"/>
                </a:rPr>
                <a:t>5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199707" y="302423"/>
              <a:ext cx="6308160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749"/>
                </a:lnSpc>
                <a:spcBef>
                  <a:spcPct val="0"/>
                </a:spcBef>
              </a:pPr>
              <a:r>
                <a:rPr lang="pl-PL" sz="2499" b="1" noProof="1">
                  <a:solidFill>
                    <a:schemeClr val="bg1"/>
                  </a:solidFill>
                  <a:latin typeface="WATstyle" panose="020F0502020204030203" pitchFamily="34" charset="-18"/>
                  <a:ea typeface="WATstyle 2"/>
                  <a:cs typeface="WATstyle 2"/>
                  <a:sym typeface="WATstyle 2"/>
                </a:rPr>
                <a:t>Przyjęcia na studia</a:t>
              </a:r>
            </a:p>
          </p:txBody>
        </p:sp>
      </p:grpSp>
      <p:sp>
        <p:nvSpPr>
          <p:cNvPr id="37" name="Freeform 43">
            <a:extLst>
              <a:ext uri="{FF2B5EF4-FFF2-40B4-BE49-F238E27FC236}">
                <a16:creationId xmlns:a16="http://schemas.microsoft.com/office/drawing/2014/main" id="{07A88F40-DFAC-B395-DD63-703127690A9C}"/>
              </a:ext>
            </a:extLst>
          </p:cNvPr>
          <p:cNvSpPr/>
          <p:nvPr/>
        </p:nvSpPr>
        <p:spPr>
          <a:xfrm>
            <a:off x="12573000" y="1244402"/>
            <a:ext cx="5715000" cy="8403146"/>
          </a:xfrm>
          <a:custGeom>
            <a:avLst/>
            <a:gdLst/>
            <a:ahLst/>
            <a:cxnLst/>
            <a:rect l="l" t="t" r="r" b="b"/>
            <a:pathLst>
              <a:path w="6311900" h="10299482">
                <a:moveTo>
                  <a:pt x="0" y="0"/>
                </a:moveTo>
                <a:lnTo>
                  <a:pt x="6311900" y="0"/>
                </a:lnTo>
                <a:lnTo>
                  <a:pt x="6311900" y="10299482"/>
                </a:lnTo>
                <a:lnTo>
                  <a:pt x="0" y="102994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437" t="-264" r="-8" b="-1252"/>
            </a:stretch>
          </a:blipFill>
        </p:spPr>
        <p:txBody>
          <a:bodyPr/>
          <a:lstStyle/>
          <a:p>
            <a:endParaRPr lang="pl-PL" noProof="1">
              <a:latin typeface="WATstyle" panose="020F0502020204030203" pitchFamily="34" charset="-18"/>
            </a:endParaRPr>
          </a:p>
        </p:txBody>
      </p:sp>
      <p:pic>
        <p:nvPicPr>
          <p:cNvPr id="3" name="Obraz 2" descr="Obraz zawierający wzór, ścieg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CCAF96F-3CAD-944F-1CCF-C0E40EFD8C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803" y="7632398"/>
            <a:ext cx="1944624" cy="19446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67324" y="7553371"/>
            <a:ext cx="6234608" cy="1842466"/>
            <a:chOff x="0" y="0"/>
            <a:chExt cx="8312810" cy="2456621"/>
          </a:xfrm>
        </p:grpSpPr>
        <p:sp>
          <p:nvSpPr>
            <p:cNvPr id="3" name="AutoShape 3"/>
            <p:cNvSpPr/>
            <p:nvPr/>
          </p:nvSpPr>
          <p:spPr>
            <a:xfrm>
              <a:off x="1150204" y="0"/>
              <a:ext cx="7162606" cy="1089103"/>
            </a:xfrm>
            <a:prstGeom prst="rect">
              <a:avLst/>
            </a:prstGeom>
            <a:solidFill>
              <a:srgbClr val="D61640"/>
            </a:solid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431301" y="302263"/>
              <a:ext cx="6600411" cy="536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pl-PL" sz="2615" b="1" noProof="1">
                  <a:solidFill>
                    <a:schemeClr val="bg1"/>
                  </a:solidFill>
                  <a:latin typeface="WATstyle" panose="020F0502020204030203" pitchFamily="34" charset="-18"/>
                  <a:ea typeface="WATstyle 1"/>
                  <a:cs typeface="WATstyle 1"/>
                  <a:sym typeface="WATstyle 1"/>
                </a:rPr>
                <a:t>Przyjęcie na studia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50204" y="1226028"/>
              <a:ext cx="7162606" cy="1230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pl-PL" sz="1999" noProof="1">
                  <a:latin typeface="WATstyle" panose="020F0502020204030203" pitchFamily="34" charset="-18"/>
                  <a:ea typeface="WATstyle 3"/>
                  <a:cs typeface="WATstyle 3"/>
                  <a:sym typeface="WATstyle 3"/>
                </a:rPr>
                <a:t>Aby zostać studentem, musisz dostarczyć do Sekcji ds. rekrutacji świadectwo dojrzałości oraz inne wymagane dokumenty.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7151"/>
              <a:ext cx="1446548" cy="1073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pl-PL" sz="5231" b="1" noProof="1">
                  <a:latin typeface="WATstyle" panose="020F0502020204030203" pitchFamily="34" charset="-18"/>
                  <a:ea typeface="Muli Bold"/>
                  <a:cs typeface="Muli Bold"/>
                  <a:sym typeface="Muli Bold"/>
                </a:rPr>
                <a:t>4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367324" y="2054488"/>
            <a:ext cx="6246043" cy="1222899"/>
            <a:chOff x="0" y="0"/>
            <a:chExt cx="8328057" cy="1630531"/>
          </a:xfrm>
        </p:grpSpPr>
        <p:sp>
          <p:nvSpPr>
            <p:cNvPr id="10" name="AutoShape 10"/>
            <p:cNvSpPr/>
            <p:nvPr/>
          </p:nvSpPr>
          <p:spPr>
            <a:xfrm>
              <a:off x="1165451" y="0"/>
              <a:ext cx="7162606" cy="1089103"/>
            </a:xfrm>
            <a:prstGeom prst="rect">
              <a:avLst/>
            </a:prstGeom>
            <a:solidFill>
              <a:srgbClr val="D61640"/>
            </a:solid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446548" y="302262"/>
              <a:ext cx="6600412" cy="536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pl-PL" sz="2615" b="1" noProof="1">
                  <a:solidFill>
                    <a:schemeClr val="bg1"/>
                  </a:solidFill>
                  <a:latin typeface="WATstyle" panose="020F0502020204030203" pitchFamily="34" charset="-18"/>
                  <a:ea typeface="WATstyle 1"/>
                  <a:cs typeface="WATstyle 1"/>
                  <a:sym typeface="WATstyle 1"/>
                </a:rPr>
                <a:t>Rejestracja internetowa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65451" y="1220162"/>
              <a:ext cx="7162606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pl-PL" sz="2000" noProof="1">
                  <a:latin typeface="WATstyle" panose="020F0502020204030203" pitchFamily="34" charset="-18"/>
                  <a:ea typeface="WATstyle 3"/>
                  <a:cs typeface="WATstyle 3"/>
                  <a:sym typeface="WATstyle 3"/>
                </a:rPr>
                <a:t>Załóż konto w IRK i dokonaj zgłoszenia.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57151"/>
              <a:ext cx="1446548" cy="1073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pl-PL" sz="5231" b="1" noProof="1">
                  <a:latin typeface="WATstyle" panose="020F0502020204030203" pitchFamily="34" charset="-18"/>
                  <a:ea typeface="Muli Bold"/>
                  <a:cs typeface="Muli Bold"/>
                  <a:sym typeface="Muli Bold"/>
                </a:rPr>
                <a:t>1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367324" y="5796126"/>
            <a:ext cx="6234608" cy="1510233"/>
            <a:chOff x="0" y="0"/>
            <a:chExt cx="8312810" cy="2013644"/>
          </a:xfrm>
        </p:grpSpPr>
        <p:sp>
          <p:nvSpPr>
            <p:cNvPr id="15" name="TextBox 15"/>
            <p:cNvSpPr txBox="1"/>
            <p:nvPr/>
          </p:nvSpPr>
          <p:spPr>
            <a:xfrm>
              <a:off x="0" y="57151"/>
              <a:ext cx="1446548" cy="1073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pl-PL" sz="5231" b="1" noProof="1">
                  <a:latin typeface="WATstyle" panose="020F0502020204030203" pitchFamily="34" charset="-18"/>
                  <a:ea typeface="Muli Bold"/>
                  <a:cs typeface="Muli Bold"/>
                  <a:sym typeface="Muli Bold"/>
                </a:rPr>
                <a:t>3</a:t>
              </a: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1150204" y="0"/>
              <a:ext cx="7162606" cy="1089103"/>
            </a:xfrm>
            <a:prstGeom prst="rect">
              <a:avLst/>
            </a:prstGeom>
            <a:solidFill>
              <a:srgbClr val="D61640"/>
            </a:solid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431301" y="302263"/>
              <a:ext cx="6600411" cy="536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pl-PL" sz="2615" b="1" noProof="1">
                  <a:solidFill>
                    <a:schemeClr val="bg1"/>
                  </a:solidFill>
                  <a:latin typeface="WATstyle" panose="020F0502020204030203" pitchFamily="34" charset="-18"/>
                  <a:ea typeface="WATstyle 1"/>
                  <a:cs typeface="WATstyle 1"/>
                  <a:sym typeface="WATstyle 1"/>
                </a:rPr>
                <a:t>Uzupełnienie wyników matur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50204" y="1193248"/>
              <a:ext cx="7162606" cy="820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pl-PL" sz="1999" noProof="1">
                  <a:latin typeface="WATstyle" panose="020F0502020204030203" pitchFamily="34" charset="-18"/>
                  <a:ea typeface="WATstyle 3"/>
                  <a:cs typeface="WATstyle 3"/>
                  <a:sym typeface="WATstyle 3"/>
                </a:rPr>
                <a:t>Po otrzymaniu wyników z matury, uzupełnij je na swoim koncie w IRK.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0" y="9626245"/>
            <a:ext cx="18288000" cy="660755"/>
            <a:chOff x="0" y="0"/>
            <a:chExt cx="24384000" cy="881007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24384000" cy="881007"/>
              <a:chOff x="0" y="0"/>
              <a:chExt cx="6186311" cy="22351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186311" cy="223515"/>
              </a:xfrm>
              <a:custGeom>
                <a:avLst/>
                <a:gdLst/>
                <a:ahLst/>
                <a:cxnLst/>
                <a:rect l="l" t="t" r="r" b="b"/>
                <a:pathLst>
                  <a:path w="6186311" h="223515">
                    <a:moveTo>
                      <a:pt x="0" y="0"/>
                    </a:moveTo>
                    <a:lnTo>
                      <a:pt x="6186311" y="0"/>
                    </a:lnTo>
                    <a:lnTo>
                      <a:pt x="6186311" y="223515"/>
                    </a:lnTo>
                    <a:lnTo>
                      <a:pt x="0" y="223515"/>
                    </a:lnTo>
                    <a:close/>
                  </a:path>
                </a:pathLst>
              </a:custGeom>
              <a:solidFill>
                <a:srgbClr val="F9FCFF"/>
              </a:solidFill>
            </p:spPr>
            <p:txBody>
              <a:bodyPr/>
              <a:lstStyle/>
              <a:p>
                <a:endParaRPr lang="pl-PL" noProof="1">
                  <a:latin typeface="WATstyle" panose="020F0502020204030203" pitchFamily="34" charset="-18"/>
                </a:endParaRPr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328449" y="83061"/>
              <a:ext cx="549087" cy="714886"/>
            </a:xfrm>
            <a:custGeom>
              <a:avLst/>
              <a:gdLst/>
              <a:ahLst/>
              <a:cxnLst/>
              <a:rect l="l" t="t" r="r" b="b"/>
              <a:pathLst>
                <a:path w="549087" h="714886">
                  <a:moveTo>
                    <a:pt x="0" y="0"/>
                  </a:moveTo>
                  <a:lnTo>
                    <a:pt x="549086" y="0"/>
                  </a:lnTo>
                  <a:lnTo>
                    <a:pt x="549086" y="714885"/>
                  </a:lnTo>
                  <a:lnTo>
                    <a:pt x="0" y="71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968879" y="244537"/>
              <a:ext cx="7072269" cy="440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pl-PL" sz="2145" b="1" noProof="1">
                  <a:latin typeface="WATstyle" panose="020F0502020204030203" pitchFamily="34" charset="-18"/>
                  <a:ea typeface="WATstyle 1"/>
                  <a:cs typeface="WATstyle 1"/>
                  <a:sym typeface="WATstyle 1"/>
                </a:rPr>
                <a:t>WOJSKOWA AKADEMIA TECHNICZNA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1300099" y="244537"/>
              <a:ext cx="7072269" cy="440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pl-PL" sz="2145" b="1" noProof="1">
                  <a:latin typeface="WATstyle" panose="020F0502020204030203" pitchFamily="34" charset="-18"/>
                  <a:ea typeface="WATstyle 1"/>
                  <a:cs typeface="WATstyle 1"/>
                  <a:sym typeface="WATstyle 1"/>
                </a:rPr>
                <a:t>#WIEDZA #AMBICJA #TECHNOLOGIA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1631319" y="244537"/>
              <a:ext cx="2424233" cy="440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pl-PL" sz="2145" b="1" noProof="1">
                  <a:latin typeface="WATstyle" panose="020F0502020204030203" pitchFamily="34" charset="-18"/>
                  <a:ea typeface="WATstyle 1"/>
                  <a:cs typeface="WATstyle 1"/>
                  <a:sym typeface="WATstyle 1"/>
                </a:rPr>
                <a:t>WAT.EDU.PL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355889" y="3443188"/>
            <a:ext cx="6246043" cy="2123089"/>
            <a:chOff x="0" y="0"/>
            <a:chExt cx="8328057" cy="2830784"/>
          </a:xfrm>
        </p:grpSpPr>
        <p:sp>
          <p:nvSpPr>
            <p:cNvPr id="27" name="TextBox 27"/>
            <p:cNvSpPr txBox="1"/>
            <p:nvPr/>
          </p:nvSpPr>
          <p:spPr>
            <a:xfrm>
              <a:off x="0" y="57151"/>
              <a:ext cx="1446548" cy="1073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pl-PL" sz="5231" b="1" noProof="1">
                  <a:latin typeface="WATstyle" panose="020F0502020204030203" pitchFamily="34" charset="-18"/>
                  <a:ea typeface="Muli Bold"/>
                  <a:cs typeface="Muli Bold"/>
                  <a:sym typeface="Muli Bold"/>
                </a:rPr>
                <a:t>2</a:t>
              </a:r>
            </a:p>
          </p:txBody>
        </p:sp>
        <p:sp>
          <p:nvSpPr>
            <p:cNvPr id="28" name="AutoShape 28"/>
            <p:cNvSpPr/>
            <p:nvPr/>
          </p:nvSpPr>
          <p:spPr>
            <a:xfrm>
              <a:off x="1165451" y="0"/>
              <a:ext cx="7162606" cy="1089103"/>
            </a:xfrm>
            <a:prstGeom prst="rect">
              <a:avLst/>
            </a:prstGeom>
            <a:solidFill>
              <a:srgbClr val="D61640"/>
            </a:solid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446548" y="302263"/>
              <a:ext cx="6600412" cy="536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pl-PL" sz="2615" b="1" noProof="1">
                  <a:solidFill>
                    <a:schemeClr val="bg1"/>
                  </a:solidFill>
                  <a:latin typeface="WATstyle" panose="020F0502020204030203" pitchFamily="34" charset="-18"/>
                  <a:ea typeface="WATstyle 1"/>
                  <a:cs typeface="WATstyle 1"/>
                  <a:sym typeface="WATstyle 1"/>
                </a:rPr>
                <a:t>Wniesienie opłaty rekrutacyjnej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165451" y="1189994"/>
              <a:ext cx="7162606" cy="1640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pl-PL" sz="1999" noProof="1">
                  <a:latin typeface="WATstyle" panose="020F0502020204030203" pitchFamily="34" charset="-18"/>
                  <a:ea typeface="WATstyle 3"/>
                  <a:cs typeface="WATstyle 3"/>
                  <a:sym typeface="WATstyle 3"/>
                </a:rPr>
                <a:t>Opłata rekrutacyjna wynosi 85 zł i nie podlega zwrotowi.  W ramach opłaty rekrutacyjnej możesz wybrać do 5 kierunków na wszystkich formach studiów cywilnych.</a:t>
              </a:r>
            </a:p>
          </p:txBody>
        </p:sp>
      </p:grpSp>
      <p:pic>
        <p:nvPicPr>
          <p:cNvPr id="34" name="Obraz 33" descr="Obraz zawierający osoba, w pomieszczeniu, ubrania, ścia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08B04A0-C1DD-409F-83A3-E55EA36926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" r="20113"/>
          <a:stretch/>
        </p:blipFill>
        <p:spPr>
          <a:xfrm>
            <a:off x="-10886" y="-35846"/>
            <a:ext cx="10872261" cy="9640077"/>
          </a:xfrm>
          <a:prstGeom prst="rect">
            <a:avLst/>
          </a:prstGeom>
        </p:spPr>
      </p:pic>
      <p:sp>
        <p:nvSpPr>
          <p:cNvPr id="36" name="TextBox 8"/>
          <p:cNvSpPr txBox="1"/>
          <p:nvPr/>
        </p:nvSpPr>
        <p:spPr>
          <a:xfrm>
            <a:off x="11157857" y="110116"/>
            <a:ext cx="688380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5400" b="1" noProof="1">
                <a:latin typeface="WATstyle" panose="020F0502020204030203" pitchFamily="34" charset="-18"/>
                <a:ea typeface="WATstyle 1"/>
                <a:cs typeface="WATstyle 1"/>
                <a:sym typeface="WATstyle 1"/>
              </a:rPr>
              <a:t>Jak zostać </a:t>
            </a:r>
          </a:p>
          <a:p>
            <a:r>
              <a:rPr lang="pl-PL" sz="5400" b="1" noProof="1">
                <a:latin typeface="WATstyle" panose="020F0502020204030203" pitchFamily="34" charset="-18"/>
                <a:ea typeface="WATstyle 1"/>
                <a:cs typeface="WATstyle 1"/>
                <a:sym typeface="WATstyle 1"/>
              </a:rPr>
              <a:t>studentem cywilnym?</a:t>
            </a:r>
          </a:p>
        </p:txBody>
      </p:sp>
      <p:pic>
        <p:nvPicPr>
          <p:cNvPr id="8" name="Obraz 7" descr="Obraz zawierający wzór, ścieg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C8193F2-CB93-0F22-DA51-AB4748858D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074" y="7051226"/>
            <a:ext cx="1860101" cy="1860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6572909" y="8991875"/>
            <a:ext cx="686391" cy="266425"/>
            <a:chOff x="0" y="0"/>
            <a:chExt cx="1105903" cy="429260"/>
          </a:xfrm>
        </p:grpSpPr>
        <p:sp>
          <p:nvSpPr>
            <p:cNvPr id="6" name="Freeform 6"/>
            <p:cNvSpPr/>
            <p:nvPr/>
          </p:nvSpPr>
          <p:spPr>
            <a:xfrm>
              <a:off x="0" y="-5080"/>
              <a:ext cx="1105903" cy="434340"/>
            </a:xfrm>
            <a:custGeom>
              <a:avLst/>
              <a:gdLst/>
              <a:ahLst/>
              <a:cxnLst/>
              <a:rect l="l" t="t" r="r" b="b"/>
              <a:pathLst>
                <a:path w="1105903" h="434340">
                  <a:moveTo>
                    <a:pt x="1088123" y="187960"/>
                  </a:moveTo>
                  <a:lnTo>
                    <a:pt x="826503" y="11430"/>
                  </a:lnTo>
                  <a:cubicBezTo>
                    <a:pt x="808723" y="0"/>
                    <a:pt x="785863" y="3810"/>
                    <a:pt x="773163" y="21590"/>
                  </a:cubicBezTo>
                  <a:cubicBezTo>
                    <a:pt x="761733" y="39370"/>
                    <a:pt x="765543" y="62230"/>
                    <a:pt x="783323" y="74930"/>
                  </a:cubicBezTo>
                  <a:lnTo>
                    <a:pt x="942073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942073" y="257810"/>
                  </a:lnTo>
                  <a:lnTo>
                    <a:pt x="783323" y="364490"/>
                  </a:lnTo>
                  <a:cubicBezTo>
                    <a:pt x="765543" y="375920"/>
                    <a:pt x="761733" y="400050"/>
                    <a:pt x="773163" y="417830"/>
                  </a:cubicBezTo>
                  <a:cubicBezTo>
                    <a:pt x="780783" y="429260"/>
                    <a:pt x="792213" y="434340"/>
                    <a:pt x="804913" y="434340"/>
                  </a:cubicBezTo>
                  <a:cubicBezTo>
                    <a:pt x="812533" y="434340"/>
                    <a:pt x="820153" y="431800"/>
                    <a:pt x="826503" y="427990"/>
                  </a:cubicBezTo>
                  <a:lnTo>
                    <a:pt x="1089393" y="251460"/>
                  </a:lnTo>
                  <a:cubicBezTo>
                    <a:pt x="1099553" y="243840"/>
                    <a:pt x="1105903" y="232410"/>
                    <a:pt x="1105903" y="219710"/>
                  </a:cubicBezTo>
                  <a:cubicBezTo>
                    <a:pt x="1105903" y="207010"/>
                    <a:pt x="1099553" y="195580"/>
                    <a:pt x="1088123" y="187960"/>
                  </a:cubicBezTo>
                  <a:close/>
                </a:path>
              </a:pathLst>
            </a:custGeom>
            <a:solidFill>
              <a:srgbClr val="1B1A1A"/>
            </a:solid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330325" y="9814411"/>
            <a:ext cx="1818175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60"/>
              </a:lnSpc>
            </a:pPr>
            <a:r>
              <a:rPr lang="pl-PL" sz="2145" noProof="1">
                <a:solidFill>
                  <a:srgbClr val="1B1A1A"/>
                </a:solidFill>
                <a:latin typeface="WATstyle" panose="020F0502020204030203" pitchFamily="34" charset="-18"/>
              </a:rPr>
              <a:t>WAT.EDU.PL</a:t>
            </a: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70F2781F-5C89-01F0-7C61-51ECEFC30BBA}"/>
              </a:ext>
            </a:extLst>
          </p:cNvPr>
          <p:cNvSpPr/>
          <p:nvPr/>
        </p:nvSpPr>
        <p:spPr>
          <a:xfrm rot="-552925">
            <a:off x="7872595" y="-456891"/>
            <a:ext cx="3963070" cy="4725612"/>
          </a:xfrm>
          <a:custGeom>
            <a:avLst/>
            <a:gdLst/>
            <a:ahLst/>
            <a:cxnLst/>
            <a:rect l="l" t="t" r="r" b="b"/>
            <a:pathLst>
              <a:path w="3963070" h="4725612">
                <a:moveTo>
                  <a:pt x="0" y="0"/>
                </a:moveTo>
                <a:lnTo>
                  <a:pt x="3963070" y="0"/>
                </a:lnTo>
                <a:lnTo>
                  <a:pt x="3963070" y="4725612"/>
                </a:lnTo>
                <a:lnTo>
                  <a:pt x="0" y="4725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noProof="1">
              <a:latin typeface="WATstyle" panose="020F0502020204030203" pitchFamily="34" charset="-18"/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4E032FA1-6CDB-2643-4812-80EBB4D7B307}"/>
              </a:ext>
            </a:extLst>
          </p:cNvPr>
          <p:cNvSpPr/>
          <p:nvPr/>
        </p:nvSpPr>
        <p:spPr>
          <a:xfrm>
            <a:off x="11156674" y="-407782"/>
            <a:ext cx="3885362" cy="4627395"/>
          </a:xfrm>
          <a:custGeom>
            <a:avLst/>
            <a:gdLst/>
            <a:ahLst/>
            <a:cxnLst/>
            <a:rect l="l" t="t" r="r" b="b"/>
            <a:pathLst>
              <a:path w="3885362" h="4627395">
                <a:moveTo>
                  <a:pt x="0" y="0"/>
                </a:moveTo>
                <a:lnTo>
                  <a:pt x="3885363" y="0"/>
                </a:lnTo>
                <a:lnTo>
                  <a:pt x="3885363" y="4627394"/>
                </a:lnTo>
                <a:lnTo>
                  <a:pt x="0" y="46273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 noProof="1">
              <a:latin typeface="WATstyle" panose="020F0502020204030203" pitchFamily="34" charset="-18"/>
            </a:endParaRPr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0F1E6EA1-ADA4-5DDB-F4DA-5A786A385282}"/>
              </a:ext>
            </a:extLst>
          </p:cNvPr>
          <p:cNvSpPr/>
          <p:nvPr/>
        </p:nvSpPr>
        <p:spPr>
          <a:xfrm rot="423469">
            <a:off x="14690171" y="-472602"/>
            <a:ext cx="3995441" cy="4757035"/>
          </a:xfrm>
          <a:custGeom>
            <a:avLst/>
            <a:gdLst/>
            <a:ahLst/>
            <a:cxnLst/>
            <a:rect l="l" t="t" r="r" b="b"/>
            <a:pathLst>
              <a:path w="3995441" h="4757035">
                <a:moveTo>
                  <a:pt x="0" y="0"/>
                </a:moveTo>
                <a:lnTo>
                  <a:pt x="3995440" y="0"/>
                </a:lnTo>
                <a:lnTo>
                  <a:pt x="3995440" y="4757034"/>
                </a:lnTo>
                <a:lnTo>
                  <a:pt x="0" y="47570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 noProof="1">
              <a:latin typeface="WATstyle" panose="020F0502020204030203" pitchFamily="34" charset="-18"/>
            </a:endParaRP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83491CCD-A404-86C4-405E-C911AB2D0799}"/>
              </a:ext>
            </a:extLst>
          </p:cNvPr>
          <p:cNvSpPr/>
          <p:nvPr/>
        </p:nvSpPr>
        <p:spPr>
          <a:xfrm rot="-629034">
            <a:off x="8259542" y="2815934"/>
            <a:ext cx="3915086" cy="4655132"/>
          </a:xfrm>
          <a:custGeom>
            <a:avLst/>
            <a:gdLst/>
            <a:ahLst/>
            <a:cxnLst/>
            <a:rect l="l" t="t" r="r" b="b"/>
            <a:pathLst>
              <a:path w="3915086" h="4655132">
                <a:moveTo>
                  <a:pt x="0" y="0"/>
                </a:moveTo>
                <a:lnTo>
                  <a:pt x="3915085" y="0"/>
                </a:lnTo>
                <a:lnTo>
                  <a:pt x="3915085" y="4655132"/>
                </a:lnTo>
                <a:lnTo>
                  <a:pt x="0" y="46551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 noProof="1">
              <a:latin typeface="WATstyle" panose="020F0502020204030203" pitchFamily="34" charset="-18"/>
            </a:endParaRP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FFA80C6B-301E-440C-DC68-B714C3617B53}"/>
              </a:ext>
            </a:extLst>
          </p:cNvPr>
          <p:cNvSpPr/>
          <p:nvPr/>
        </p:nvSpPr>
        <p:spPr>
          <a:xfrm rot="450076">
            <a:off x="11548306" y="2607514"/>
            <a:ext cx="3961657" cy="4760555"/>
          </a:xfrm>
          <a:custGeom>
            <a:avLst/>
            <a:gdLst/>
            <a:ahLst/>
            <a:cxnLst/>
            <a:rect l="l" t="t" r="r" b="b"/>
            <a:pathLst>
              <a:path w="3961657" h="4760555">
                <a:moveTo>
                  <a:pt x="0" y="0"/>
                </a:moveTo>
                <a:lnTo>
                  <a:pt x="3961657" y="0"/>
                </a:lnTo>
                <a:lnTo>
                  <a:pt x="3961657" y="4760555"/>
                </a:lnTo>
                <a:lnTo>
                  <a:pt x="0" y="47605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 noProof="1">
              <a:latin typeface="WATstyle" panose="020F0502020204030203" pitchFamily="34" charset="-18"/>
            </a:endParaRPr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D2EEB442-D1EB-2044-567B-34BA21187E16}"/>
              </a:ext>
            </a:extLst>
          </p:cNvPr>
          <p:cNvSpPr/>
          <p:nvPr/>
        </p:nvSpPr>
        <p:spPr>
          <a:xfrm rot="584239">
            <a:off x="15287053" y="3020779"/>
            <a:ext cx="3765607" cy="4481464"/>
          </a:xfrm>
          <a:custGeom>
            <a:avLst/>
            <a:gdLst/>
            <a:ahLst/>
            <a:cxnLst/>
            <a:rect l="l" t="t" r="r" b="b"/>
            <a:pathLst>
              <a:path w="3765607" h="4481464">
                <a:moveTo>
                  <a:pt x="0" y="0"/>
                </a:moveTo>
                <a:lnTo>
                  <a:pt x="3765607" y="0"/>
                </a:lnTo>
                <a:lnTo>
                  <a:pt x="3765607" y="4481464"/>
                </a:lnTo>
                <a:lnTo>
                  <a:pt x="0" y="44814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 noProof="1">
              <a:latin typeface="WATstyle" panose="020F0502020204030203" pitchFamily="34" charset="-18"/>
            </a:endParaRPr>
          </a:p>
        </p:txBody>
      </p:sp>
      <p:sp>
        <p:nvSpPr>
          <p:cNvPr id="24" name="Freeform 12">
            <a:extLst>
              <a:ext uri="{FF2B5EF4-FFF2-40B4-BE49-F238E27FC236}">
                <a16:creationId xmlns:a16="http://schemas.microsoft.com/office/drawing/2014/main" id="{766AD32C-1D48-72FE-E10B-226207ED754C}"/>
              </a:ext>
            </a:extLst>
          </p:cNvPr>
          <p:cNvSpPr/>
          <p:nvPr/>
        </p:nvSpPr>
        <p:spPr>
          <a:xfrm rot="442179">
            <a:off x="15069033" y="6463390"/>
            <a:ext cx="3631817" cy="4317066"/>
          </a:xfrm>
          <a:custGeom>
            <a:avLst/>
            <a:gdLst/>
            <a:ahLst/>
            <a:cxnLst/>
            <a:rect l="l" t="t" r="r" b="b"/>
            <a:pathLst>
              <a:path w="3631817" h="4317066">
                <a:moveTo>
                  <a:pt x="0" y="0"/>
                </a:moveTo>
                <a:lnTo>
                  <a:pt x="3631817" y="0"/>
                </a:lnTo>
                <a:lnTo>
                  <a:pt x="3631817" y="4317065"/>
                </a:lnTo>
                <a:lnTo>
                  <a:pt x="0" y="43170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 noProof="1">
              <a:latin typeface="WATstyle" panose="020F0502020204030203" pitchFamily="34" charset="-18"/>
            </a:endParaRPr>
          </a:p>
        </p:txBody>
      </p:sp>
      <p:sp>
        <p:nvSpPr>
          <p:cNvPr id="25" name="Freeform 13">
            <a:extLst>
              <a:ext uri="{FF2B5EF4-FFF2-40B4-BE49-F238E27FC236}">
                <a16:creationId xmlns:a16="http://schemas.microsoft.com/office/drawing/2014/main" id="{73E88C7D-8D96-371E-1E7B-AC7BDF12BE6B}"/>
              </a:ext>
            </a:extLst>
          </p:cNvPr>
          <p:cNvSpPr/>
          <p:nvPr/>
        </p:nvSpPr>
        <p:spPr>
          <a:xfrm>
            <a:off x="11717876" y="5982719"/>
            <a:ext cx="3622516" cy="4304281"/>
          </a:xfrm>
          <a:custGeom>
            <a:avLst/>
            <a:gdLst/>
            <a:ahLst/>
            <a:cxnLst/>
            <a:rect l="l" t="t" r="r" b="b"/>
            <a:pathLst>
              <a:path w="3622516" h="4304281">
                <a:moveTo>
                  <a:pt x="0" y="0"/>
                </a:moveTo>
                <a:lnTo>
                  <a:pt x="3622516" y="0"/>
                </a:lnTo>
                <a:lnTo>
                  <a:pt x="3622516" y="4304281"/>
                </a:lnTo>
                <a:lnTo>
                  <a:pt x="0" y="4304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 noProof="1">
              <a:latin typeface="WATstyle" panose="020F0502020204030203" pitchFamily="34" charset="-18"/>
            </a:endParaRPr>
          </a:p>
        </p:txBody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0A037A2A-A58B-D01D-0160-97618067B5EB}"/>
              </a:ext>
            </a:extLst>
          </p:cNvPr>
          <p:cNvSpPr/>
          <p:nvPr/>
        </p:nvSpPr>
        <p:spPr>
          <a:xfrm rot="-425780">
            <a:off x="8632393" y="6123332"/>
            <a:ext cx="3378054" cy="4023054"/>
          </a:xfrm>
          <a:custGeom>
            <a:avLst/>
            <a:gdLst/>
            <a:ahLst/>
            <a:cxnLst/>
            <a:rect l="l" t="t" r="r" b="b"/>
            <a:pathLst>
              <a:path w="3378054" h="4023054">
                <a:moveTo>
                  <a:pt x="0" y="0"/>
                </a:moveTo>
                <a:lnTo>
                  <a:pt x="3378054" y="0"/>
                </a:lnTo>
                <a:lnTo>
                  <a:pt x="3378054" y="4023055"/>
                </a:lnTo>
                <a:lnTo>
                  <a:pt x="0" y="40230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 noProof="1">
              <a:latin typeface="WATstyle" panose="020F0502020204030203" pitchFamily="34" charset="-18"/>
            </a:endParaRPr>
          </a:p>
        </p:txBody>
      </p:sp>
      <p:sp>
        <p:nvSpPr>
          <p:cNvPr id="27" name="TextBox 22">
            <a:extLst>
              <a:ext uri="{FF2B5EF4-FFF2-40B4-BE49-F238E27FC236}">
                <a16:creationId xmlns:a16="http://schemas.microsoft.com/office/drawing/2014/main" id="{0B1DA35D-FD88-0E59-870B-A55FFA04C46D}"/>
              </a:ext>
            </a:extLst>
          </p:cNvPr>
          <p:cNvSpPr txBox="1"/>
          <p:nvPr/>
        </p:nvSpPr>
        <p:spPr>
          <a:xfrm>
            <a:off x="196614" y="4011649"/>
            <a:ext cx="8184275" cy="3538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80605" lvl="1" indent="-290302" algn="just">
              <a:lnSpc>
                <a:spcPts val="4033"/>
              </a:lnSpc>
              <a:buFont typeface="Arial"/>
              <a:buChar char="•"/>
            </a:pPr>
            <a:r>
              <a:rPr lang="pl-PL" sz="2800" noProof="1">
                <a:solidFill>
                  <a:srgbClr val="1B1A1A"/>
                </a:solidFill>
                <a:latin typeface="WATstyle" panose="020F0502020204030203" pitchFamily="34" charset="-18"/>
              </a:rPr>
              <a:t>Organizacje studenckie WAT</a:t>
            </a:r>
          </a:p>
          <a:p>
            <a:pPr marL="580605" lvl="1" indent="-290302" algn="just">
              <a:lnSpc>
                <a:spcPts val="4033"/>
              </a:lnSpc>
              <a:buFont typeface="Arial"/>
              <a:buChar char="•"/>
            </a:pPr>
            <a:r>
              <a:rPr lang="pl-PL" sz="2800" noProof="1">
                <a:solidFill>
                  <a:srgbClr val="1B1A1A"/>
                </a:solidFill>
                <a:latin typeface="WATstyle" panose="020F0502020204030203" pitchFamily="34" charset="-18"/>
              </a:rPr>
              <a:t>Wymiana międzynarodowa studentów</a:t>
            </a:r>
          </a:p>
          <a:p>
            <a:pPr marL="580605" lvl="1" indent="-290302" algn="just">
              <a:lnSpc>
                <a:spcPts val="4033"/>
              </a:lnSpc>
              <a:buFont typeface="Arial"/>
              <a:buChar char="•"/>
            </a:pPr>
            <a:r>
              <a:rPr lang="pl-PL" sz="2800" noProof="1">
                <a:solidFill>
                  <a:srgbClr val="1B1A1A"/>
                </a:solidFill>
                <a:latin typeface="WATstyle" panose="020F0502020204030203" pitchFamily="34" charset="-18"/>
              </a:rPr>
              <a:t>Tydzień Waciaka, Zimowisko WAT</a:t>
            </a:r>
          </a:p>
          <a:p>
            <a:pPr marL="580605" lvl="1" indent="-290302" algn="just">
              <a:lnSpc>
                <a:spcPts val="4033"/>
              </a:lnSpc>
              <a:buFont typeface="Arial"/>
              <a:buChar char="•"/>
            </a:pPr>
            <a:r>
              <a:rPr lang="pl-PL" sz="2800" noProof="1">
                <a:solidFill>
                  <a:srgbClr val="1B1A1A"/>
                </a:solidFill>
                <a:latin typeface="WATstyle" panose="020F0502020204030203" pitchFamily="34" charset="-18"/>
              </a:rPr>
              <a:t>Juwenalia, Pikniki Wydziałowe</a:t>
            </a:r>
          </a:p>
          <a:p>
            <a:pPr marL="580605" lvl="1" indent="-290302" algn="just">
              <a:lnSpc>
                <a:spcPts val="4033"/>
              </a:lnSpc>
              <a:buFont typeface="Arial"/>
              <a:buChar char="•"/>
            </a:pPr>
            <a:r>
              <a:rPr lang="pl-PL" sz="2800" noProof="1">
                <a:solidFill>
                  <a:srgbClr val="1B1A1A"/>
                </a:solidFill>
                <a:latin typeface="WATstyle" panose="020F0502020204030203" pitchFamily="34" charset="-18"/>
              </a:rPr>
              <a:t>Dzień Sportu</a:t>
            </a:r>
          </a:p>
          <a:p>
            <a:pPr marL="580605" lvl="1" indent="-290302" algn="just">
              <a:lnSpc>
                <a:spcPts val="4033"/>
              </a:lnSpc>
              <a:buFont typeface="Arial"/>
              <a:buChar char="•"/>
            </a:pPr>
            <a:r>
              <a:rPr lang="pl-PL" sz="2800" noProof="1">
                <a:solidFill>
                  <a:srgbClr val="1B1A1A"/>
                </a:solidFill>
                <a:latin typeface="WATstyle" panose="020F0502020204030203" pitchFamily="34" charset="-18"/>
              </a:rPr>
              <a:t>Bal Studenta i Charytatywny Bal Podchorążego</a:t>
            </a:r>
          </a:p>
          <a:p>
            <a:pPr marL="580605" lvl="1" indent="-290302" algn="just">
              <a:lnSpc>
                <a:spcPts val="4033"/>
              </a:lnSpc>
              <a:buFont typeface="Arial"/>
              <a:buChar char="•"/>
            </a:pPr>
            <a:r>
              <a:rPr lang="pl-PL" sz="2800" noProof="1">
                <a:solidFill>
                  <a:srgbClr val="1B1A1A"/>
                </a:solidFill>
                <a:latin typeface="WATstyle" panose="020F0502020204030203" pitchFamily="34" charset="-18"/>
              </a:rPr>
              <a:t>Akcje charytatywne</a:t>
            </a:r>
          </a:p>
        </p:txBody>
      </p:sp>
      <p:grpSp>
        <p:nvGrpSpPr>
          <p:cNvPr id="4" name="Group 9"/>
          <p:cNvGrpSpPr/>
          <p:nvPr/>
        </p:nvGrpSpPr>
        <p:grpSpPr>
          <a:xfrm>
            <a:off x="0" y="9626245"/>
            <a:ext cx="18288000" cy="660755"/>
            <a:chOff x="0" y="0"/>
            <a:chExt cx="24384000" cy="881007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0"/>
              <a:ext cx="24384000" cy="881007"/>
              <a:chOff x="0" y="0"/>
              <a:chExt cx="6186311" cy="223515"/>
            </a:xfrm>
          </p:grpSpPr>
          <p:sp>
            <p:nvSpPr>
              <p:cNvPr id="30" name="Freeform 11"/>
              <p:cNvSpPr/>
              <p:nvPr/>
            </p:nvSpPr>
            <p:spPr>
              <a:xfrm>
                <a:off x="0" y="0"/>
                <a:ext cx="6186311" cy="223515"/>
              </a:xfrm>
              <a:custGeom>
                <a:avLst/>
                <a:gdLst/>
                <a:ahLst/>
                <a:cxnLst/>
                <a:rect l="l" t="t" r="r" b="b"/>
                <a:pathLst>
                  <a:path w="6186311" h="223515">
                    <a:moveTo>
                      <a:pt x="0" y="0"/>
                    </a:moveTo>
                    <a:lnTo>
                      <a:pt x="6186311" y="0"/>
                    </a:lnTo>
                    <a:lnTo>
                      <a:pt x="6186311" y="223515"/>
                    </a:lnTo>
                    <a:lnTo>
                      <a:pt x="0" y="223515"/>
                    </a:lnTo>
                    <a:close/>
                  </a:path>
                </a:pathLst>
              </a:custGeom>
              <a:solidFill>
                <a:srgbClr val="F9FCFF"/>
              </a:solidFill>
            </p:spPr>
            <p:txBody>
              <a:bodyPr/>
              <a:lstStyle/>
              <a:p>
                <a:endParaRPr lang="pl-PL" noProof="1">
                  <a:latin typeface="WATstyle" panose="020F0502020204030203" pitchFamily="34" charset="-18"/>
                </a:endParaRPr>
              </a:p>
            </p:txBody>
          </p:sp>
        </p:grpSp>
        <p:sp>
          <p:nvSpPr>
            <p:cNvPr id="16" name="Freeform 12"/>
            <p:cNvSpPr/>
            <p:nvPr/>
          </p:nvSpPr>
          <p:spPr>
            <a:xfrm>
              <a:off x="328449" y="83061"/>
              <a:ext cx="549087" cy="714886"/>
            </a:xfrm>
            <a:custGeom>
              <a:avLst/>
              <a:gdLst/>
              <a:ahLst/>
              <a:cxnLst/>
              <a:rect l="l" t="t" r="r" b="b"/>
              <a:pathLst>
                <a:path w="549087" h="714886">
                  <a:moveTo>
                    <a:pt x="0" y="0"/>
                  </a:moveTo>
                  <a:lnTo>
                    <a:pt x="549086" y="0"/>
                  </a:lnTo>
                  <a:lnTo>
                    <a:pt x="549086" y="714885"/>
                  </a:lnTo>
                  <a:lnTo>
                    <a:pt x="0" y="71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17" name="TextBox 13"/>
            <p:cNvSpPr txBox="1"/>
            <p:nvPr/>
          </p:nvSpPr>
          <p:spPr>
            <a:xfrm>
              <a:off x="96887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WOJSKOWA AKADEMIA TECHNICZNA</a:t>
              </a:r>
            </a:p>
          </p:txBody>
        </p:sp>
        <p:sp>
          <p:nvSpPr>
            <p:cNvPr id="28" name="TextBox 14"/>
            <p:cNvSpPr txBox="1"/>
            <p:nvPr/>
          </p:nvSpPr>
          <p:spPr>
            <a:xfrm>
              <a:off x="1130009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#WIEDZA #AMBICJA #TECHNOLOGIA</a:t>
              </a:r>
            </a:p>
          </p:txBody>
        </p:sp>
        <p:sp>
          <p:nvSpPr>
            <p:cNvPr id="29" name="TextBox 15"/>
            <p:cNvSpPr txBox="1"/>
            <p:nvPr/>
          </p:nvSpPr>
          <p:spPr>
            <a:xfrm>
              <a:off x="21631318" y="244538"/>
              <a:ext cx="2424233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WAT.EDU.PL</a:t>
              </a:r>
            </a:p>
          </p:txBody>
        </p:sp>
      </p:grpSp>
      <p:sp>
        <p:nvSpPr>
          <p:cNvPr id="9" name="Prostokąt 8">
            <a:extLst>
              <a:ext uri="{FF2B5EF4-FFF2-40B4-BE49-F238E27FC236}">
                <a16:creationId xmlns:a16="http://schemas.microsoft.com/office/drawing/2014/main" id="{FB3F92D8-4ABD-9BDB-9FD0-AAAD4E182C32}"/>
              </a:ext>
            </a:extLst>
          </p:cNvPr>
          <p:cNvSpPr/>
          <p:nvPr/>
        </p:nvSpPr>
        <p:spPr>
          <a:xfrm>
            <a:off x="0" y="465121"/>
            <a:ext cx="7555912" cy="2468579"/>
          </a:xfrm>
          <a:prstGeom prst="rect">
            <a:avLst/>
          </a:prstGeom>
          <a:solidFill>
            <a:srgbClr val="D61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1">
              <a:solidFill>
                <a:srgbClr val="D61640"/>
              </a:solidFill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269F856C-8A34-A13A-5B89-E62F701FD186}"/>
              </a:ext>
            </a:extLst>
          </p:cNvPr>
          <p:cNvSpPr txBox="1"/>
          <p:nvPr/>
        </p:nvSpPr>
        <p:spPr>
          <a:xfrm>
            <a:off x="430908" y="634789"/>
            <a:ext cx="7853498" cy="2144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816"/>
              </a:lnSpc>
            </a:pPr>
            <a:r>
              <a:rPr lang="pl-PL" sz="6600" b="1" noProof="1">
                <a:solidFill>
                  <a:schemeClr val="bg1"/>
                </a:solidFill>
                <a:latin typeface="WATstyle" panose="020F0502020204030203" pitchFamily="34" charset="-18"/>
              </a:rPr>
              <a:t>Studia, </a:t>
            </a:r>
            <a:br>
              <a:rPr lang="pl-PL" sz="6600" b="1" noProof="1">
                <a:solidFill>
                  <a:schemeClr val="bg1"/>
                </a:solidFill>
                <a:latin typeface="WATstyle" panose="020F0502020204030203" pitchFamily="34" charset="-18"/>
              </a:rPr>
            </a:br>
            <a:r>
              <a:rPr lang="pl-PL" sz="6600" b="1" noProof="1">
                <a:solidFill>
                  <a:schemeClr val="bg1"/>
                </a:solidFill>
                <a:latin typeface="WATstyle" panose="020F0502020204030203" pitchFamily="34" charset="-18"/>
              </a:rPr>
              <a:t>to nie tylko nauka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55F1F-31B0-927C-D3FE-CDC4FE518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9EB9587F-FD91-4EAA-50A0-5E472154425B}"/>
              </a:ext>
            </a:extLst>
          </p:cNvPr>
          <p:cNvSpPr/>
          <p:nvPr/>
        </p:nvSpPr>
        <p:spPr>
          <a:xfrm>
            <a:off x="0" y="465121"/>
            <a:ext cx="7315200" cy="2468579"/>
          </a:xfrm>
          <a:prstGeom prst="rect">
            <a:avLst/>
          </a:prstGeom>
          <a:solidFill>
            <a:srgbClr val="0059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noProof="1">
              <a:solidFill>
                <a:srgbClr val="00592A"/>
              </a:solidFill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E751C37-FA7E-3891-ADCC-7C5D75BC0A38}"/>
              </a:ext>
            </a:extLst>
          </p:cNvPr>
          <p:cNvSpPr txBox="1"/>
          <p:nvPr/>
        </p:nvSpPr>
        <p:spPr>
          <a:xfrm>
            <a:off x="16330325" y="9814411"/>
            <a:ext cx="1818175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60"/>
              </a:lnSpc>
            </a:pPr>
            <a:r>
              <a:rPr lang="pl-PL" sz="2145" noProof="1">
                <a:solidFill>
                  <a:srgbClr val="1B1A1A"/>
                </a:solidFill>
                <a:latin typeface="WATstyle" panose="020F0502020204030203" pitchFamily="34" charset="-18"/>
              </a:rPr>
              <a:t>WAT.EDU.PL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90928C78-D5C4-C332-2DBE-F584D05F8536}"/>
              </a:ext>
            </a:extLst>
          </p:cNvPr>
          <p:cNvGrpSpPr/>
          <p:nvPr/>
        </p:nvGrpSpPr>
        <p:grpSpPr>
          <a:xfrm>
            <a:off x="0" y="9626245"/>
            <a:ext cx="18288000" cy="660755"/>
            <a:chOff x="0" y="0"/>
            <a:chExt cx="24384000" cy="881007"/>
          </a:xfrm>
        </p:grpSpPr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B64B51BC-7F65-57D8-4AD0-A075C51B7529}"/>
                </a:ext>
              </a:extLst>
            </p:cNvPr>
            <p:cNvGrpSpPr/>
            <p:nvPr/>
          </p:nvGrpSpPr>
          <p:grpSpPr>
            <a:xfrm>
              <a:off x="0" y="0"/>
              <a:ext cx="24384000" cy="881007"/>
              <a:chOff x="0" y="0"/>
              <a:chExt cx="6186311" cy="223515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13FC4156-2728-31C0-6974-D7F449EB8D69}"/>
                  </a:ext>
                </a:extLst>
              </p:cNvPr>
              <p:cNvSpPr/>
              <p:nvPr/>
            </p:nvSpPr>
            <p:spPr>
              <a:xfrm>
                <a:off x="0" y="0"/>
                <a:ext cx="6186311" cy="223515"/>
              </a:xfrm>
              <a:custGeom>
                <a:avLst/>
                <a:gdLst/>
                <a:ahLst/>
                <a:cxnLst/>
                <a:rect l="l" t="t" r="r" b="b"/>
                <a:pathLst>
                  <a:path w="6186311" h="223515">
                    <a:moveTo>
                      <a:pt x="0" y="0"/>
                    </a:moveTo>
                    <a:lnTo>
                      <a:pt x="6186311" y="0"/>
                    </a:lnTo>
                    <a:lnTo>
                      <a:pt x="6186311" y="223515"/>
                    </a:lnTo>
                    <a:lnTo>
                      <a:pt x="0" y="223515"/>
                    </a:lnTo>
                    <a:close/>
                  </a:path>
                </a:pathLst>
              </a:custGeom>
              <a:solidFill>
                <a:srgbClr val="F9FCFF"/>
              </a:solidFill>
            </p:spPr>
            <p:txBody>
              <a:bodyPr/>
              <a:lstStyle/>
              <a:p>
                <a:endParaRPr lang="pl-PL" noProof="1">
                  <a:latin typeface="WATstyle" panose="020F0502020204030203" pitchFamily="34" charset="-18"/>
                </a:endParaRPr>
              </a:p>
            </p:txBody>
          </p:sp>
        </p:grp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971F137-5BF4-2547-2A49-78F9215DC003}"/>
                </a:ext>
              </a:extLst>
            </p:cNvPr>
            <p:cNvSpPr/>
            <p:nvPr/>
          </p:nvSpPr>
          <p:spPr>
            <a:xfrm>
              <a:off x="328449" y="83061"/>
              <a:ext cx="549087" cy="714886"/>
            </a:xfrm>
            <a:custGeom>
              <a:avLst/>
              <a:gdLst/>
              <a:ahLst/>
              <a:cxnLst/>
              <a:rect l="l" t="t" r="r" b="b"/>
              <a:pathLst>
                <a:path w="549087" h="714886">
                  <a:moveTo>
                    <a:pt x="0" y="0"/>
                  </a:moveTo>
                  <a:lnTo>
                    <a:pt x="549086" y="0"/>
                  </a:lnTo>
                  <a:lnTo>
                    <a:pt x="549086" y="714885"/>
                  </a:lnTo>
                  <a:lnTo>
                    <a:pt x="0" y="71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l-PL" noProof="1">
                <a:latin typeface="WATstyle" panose="020F0502020204030203" pitchFamily="34" charset="-18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210E87DA-9AF2-E05E-4F55-646F6C5BE65D}"/>
                </a:ext>
              </a:extLst>
            </p:cNvPr>
            <p:cNvSpPr txBox="1"/>
            <p:nvPr/>
          </p:nvSpPr>
          <p:spPr>
            <a:xfrm>
              <a:off x="96887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WOJSKOWA AKADEMIA TECHNICZNA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5F53092A-6AED-6474-E412-6CC872F1EC1E}"/>
                </a:ext>
              </a:extLst>
            </p:cNvPr>
            <p:cNvSpPr txBox="1"/>
            <p:nvPr/>
          </p:nvSpPr>
          <p:spPr>
            <a:xfrm>
              <a:off x="11300099" y="244538"/>
              <a:ext cx="7072269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#WIEDZA #AMBICJA #TECHNOLOGIA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F7434ABB-3CE2-D8E5-C879-CCFE248970D8}"/>
                </a:ext>
              </a:extLst>
            </p:cNvPr>
            <p:cNvSpPr txBox="1"/>
            <p:nvPr/>
          </p:nvSpPr>
          <p:spPr>
            <a:xfrm>
              <a:off x="21631318" y="244538"/>
              <a:ext cx="2424233" cy="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pl-PL" sz="2145" noProof="1">
                  <a:solidFill>
                    <a:srgbClr val="1B1A1A"/>
                  </a:solidFill>
                  <a:latin typeface="WATstyle" panose="020F0502020204030203" pitchFamily="34" charset="-18"/>
                </a:rPr>
                <a:t>WAT.EDU.PL</a:t>
              </a:r>
            </a:p>
          </p:txBody>
        </p:sp>
      </p:grp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754DCF2-3B4F-8E95-25D3-904D5ED324BC}"/>
              </a:ext>
            </a:extLst>
          </p:cNvPr>
          <p:cNvSpPr txBox="1"/>
          <p:nvPr/>
        </p:nvSpPr>
        <p:spPr>
          <a:xfrm>
            <a:off x="284437" y="3935621"/>
            <a:ext cx="75559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5400" noProof="1">
                <a:latin typeface="WATstyle" panose="020F0502020204030203" pitchFamily="34" charset="-18"/>
              </a:rPr>
              <a:t>Łącznie </a:t>
            </a:r>
          </a:p>
          <a:p>
            <a:pPr>
              <a:defRPr/>
            </a:pPr>
            <a:r>
              <a:rPr lang="pl-PL" sz="7200" u="sng" noProof="1">
                <a:solidFill>
                  <a:srgbClr val="D61640"/>
                </a:solidFill>
                <a:latin typeface="WATstyle" panose="020F0502020204030203" pitchFamily="34" charset="-18"/>
              </a:rPr>
              <a:t>46 organizacji studenckich</a:t>
            </a:r>
            <a:r>
              <a:rPr lang="pl-PL" sz="5400" u="sng" noProof="1">
                <a:solidFill>
                  <a:srgbClr val="D61640"/>
                </a:solidFill>
                <a:latin typeface="WATstyle" panose="020F0502020204030203" pitchFamily="34" charset="-18"/>
              </a:rPr>
              <a:t>, </a:t>
            </a:r>
          </a:p>
          <a:p>
            <a:pPr>
              <a:defRPr/>
            </a:pPr>
            <a:r>
              <a:rPr lang="pl-PL" sz="5400" noProof="1">
                <a:latin typeface="WATstyle" panose="020F0502020204030203" pitchFamily="34" charset="-18"/>
              </a:rPr>
              <a:t>w tym 32 koła naukowe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8DB95C-48D3-3B80-5997-14D9A8CB9412}"/>
              </a:ext>
            </a:extLst>
          </p:cNvPr>
          <p:cNvSpPr txBox="1"/>
          <p:nvPr/>
        </p:nvSpPr>
        <p:spPr>
          <a:xfrm>
            <a:off x="430908" y="634789"/>
            <a:ext cx="7853498" cy="2144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816"/>
              </a:lnSpc>
            </a:pPr>
            <a:r>
              <a:rPr lang="pl-PL" sz="6600" b="1" noProof="1">
                <a:solidFill>
                  <a:schemeClr val="bg1"/>
                </a:solidFill>
                <a:latin typeface="WATstyle" panose="020F0502020204030203" pitchFamily="34" charset="-18"/>
              </a:rPr>
              <a:t>Organizacje studenckie</a:t>
            </a:r>
          </a:p>
        </p:txBody>
      </p:sp>
      <p:pic>
        <p:nvPicPr>
          <p:cNvPr id="6" name="Obraz 5" descr="Obraz zawierający chmura, niebo, spadochron, na wolnym powietrz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95314B0-E25B-DA53-59E9-B050A8C9E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"/>
          <a:stretch/>
        </p:blipFill>
        <p:spPr>
          <a:xfrm>
            <a:off x="8178676" y="6184311"/>
            <a:ext cx="5338800" cy="343861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4" name="Obraz 23" descr="Obraz zawierający tekst, osoba, wideo, Urządzenie do wyświetla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847E18A-D900-238E-B89D-0363417889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2" b="5628"/>
          <a:stretch/>
        </p:blipFill>
        <p:spPr>
          <a:xfrm>
            <a:off x="8178676" y="-4304"/>
            <a:ext cx="5338800" cy="262767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2" name="Obraz 21" descr="Obraz zawierający osoba, człowiek, zegarek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3CA95C4-6873-AD1D-B804-EDE974F78C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676" y="2623373"/>
            <a:ext cx="5338800" cy="35609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5" name="Obraz 24" descr="Obraz zawierający na wolnym powietrzu, osoba, ubrania, Drużyna">
            <a:extLst>
              <a:ext uri="{FF2B5EF4-FFF2-40B4-BE49-F238E27FC236}">
                <a16:creationId xmlns:a16="http://schemas.microsoft.com/office/drawing/2014/main" id="{0B8A0E8A-CBF7-FAEC-D311-B8BA2D6B80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"/>
          <a:stretch/>
        </p:blipFill>
        <p:spPr>
          <a:xfrm>
            <a:off x="13515974" y="-4304"/>
            <a:ext cx="4772025" cy="326354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6" name="Obraz 25" descr="Obraz zawierający na wolnym powietrzu, ogień, drzewo, straża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550820B-E603-1246-B912-6767727C5D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15974" y="3259241"/>
            <a:ext cx="4772025" cy="63627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39049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6000"/>
    </mc:Choice>
    <mc:Fallback>
      <p:transition spd="slow" advTm="6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mb:BindingInformation xmlns:xsi="http://www.w3.org/2001/XMLSchema-instance" xmlns:xsd="http://www.w3.org/2001/XMLSchema" xmlns:mb="urn:nato:stanag:4778:bindinginformation:1:0" xmlns:xmime="http://www.w3.org/2005/05/xmlmime">
  <mb:MetadataBindingContainer>
    <mb:MetadataBinding>
      <mb:Metadata>
        <slab:originatorConfidentialityLabel xmlns:slab="urn:nato:stanag:4774:confidentialitymetadatalabel:1:0">
          <slab:ConfidentialityInformation ReviewDateTime="2100-01-01T00:00:00.0000000">
            <slab:PolicyIdentifier>WAT_ogolna</slab:PolicyIdentifier>
            <slab:Classification>CLEAR</slab:Classification>
          </slab:ConfidentialityInformation>
          <slab:CreationDateTime>2025-05-28T13:50:22.2071628+02:00</slab:CreationDateTime>
        </slab:originatorConfidentialityLabel>
      </mb:Metadata>
      <mb:DataReference URI=""/>
    </mb:MetadataBinding>
  </mb:MetadataBindingContainer>
</mb:BindingInformation>
</file>

<file path=customXml/itemProps1.xml><?xml version="1.0" encoding="utf-8"?>
<ds:datastoreItem xmlns:ds="http://schemas.openxmlformats.org/officeDocument/2006/customXml" ds:itemID="{61EFF7CF-8040-4B38-A630-F6BF6CE5B75A}">
  <ds:schemaRefs>
    <ds:schemaRef ds:uri="http://www.w3.org/2001/XMLSchema"/>
    <ds:schemaRef ds:uri="urn:nato:stanag:4778:bindinginformation:1:0"/>
    <ds:schemaRef ds:uri="http://www.w3.org/2005/05/xmlmime"/>
    <ds:schemaRef ds:uri="urn:nato:stanag:4774:confidentialitymetadatalabel:1:0"/>
  </ds:schemaRefs>
</ds:datastoreItem>
</file>

<file path=docMetadata/LabelInfo.xml><?xml version="1.0" encoding="utf-8"?>
<clbl:labelList xmlns:clbl="http://schemas.microsoft.com/office/2020/mipLabelMetadata">
  <clbl:label id="{e66af1e9-d714-4a1f-8101-22a504f9622f}" enabled="0" method="" siteId="{e66af1e9-d714-4a1f-8101-22a504f9622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1208</TotalTime>
  <Words>1404</Words>
  <Application>Microsoft Office PowerPoint</Application>
  <PresentationFormat>Niestandardowy</PresentationFormat>
  <Paragraphs>330</Paragraphs>
  <Slides>23</Slides>
  <Notes>21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7" baseType="lpstr">
      <vt:lpstr>WATstyle Black</vt:lpstr>
      <vt:lpstr>WATstyle</vt:lpstr>
      <vt:lpstr>Arial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24_03_18 Prezentacja Dzień Otwarty_SJ</dc:title>
  <dc:creator>Julia Irach</dc:creator>
  <cp:lastModifiedBy>Mechanisz Małgorzata</cp:lastModifiedBy>
  <cp:revision>76</cp:revision>
  <dcterms:created xsi:type="dcterms:W3CDTF">2006-08-16T00:00:00Z</dcterms:created>
  <dcterms:modified xsi:type="dcterms:W3CDTF">2025-06-06T05:34:19Z</dcterms:modified>
  <dc:identifier>DAF_26Z2uWI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ATCATEGORY">
    <vt:lpwstr>CLEAR</vt:lpwstr>
  </property>
  <property fmtid="{D5CDD505-2E9C-101B-9397-08002B2CF9AE}" pid="3" name="WATClassifiedBy">
    <vt:lpwstr>wat\jurekseba;Jurek Sebastian</vt:lpwstr>
  </property>
  <property fmtid="{D5CDD505-2E9C-101B-9397-08002B2CF9AE}" pid="4" name="WATClassificationDate">
    <vt:lpwstr>2025-05-28T13:50:22.2071628+02:00</vt:lpwstr>
  </property>
  <property fmtid="{D5CDD505-2E9C-101B-9397-08002B2CF9AE}" pid="5" name="WATClassifiedBySID">
    <vt:lpwstr>wat\S-1-5-21-3240788400-3685702827-881047589-15521</vt:lpwstr>
  </property>
  <property fmtid="{D5CDD505-2E9C-101B-9397-08002B2CF9AE}" pid="6" name="WATGRNItemId">
    <vt:lpwstr>GRN-e33f42b7-0409-4b12-a9b0-3392abe8a736</vt:lpwstr>
  </property>
  <property fmtid="{D5CDD505-2E9C-101B-9397-08002B2CF9AE}" pid="7" name="WATHash">
    <vt:lpwstr>KcvafbQCatOQGW63IbLKnf5/IqGlBv60yePD5BbBIO8=</vt:lpwstr>
  </property>
  <property fmtid="{D5CDD505-2E9C-101B-9397-08002B2CF9AE}" pid="8" name="WATVisualMarkingsSettings">
    <vt:lpwstr>HeaderAlignment=0;FooterAlignment=1</vt:lpwstr>
  </property>
  <property fmtid="{D5CDD505-2E9C-101B-9397-08002B2CF9AE}" pid="9" name="WATRefresh">
    <vt:lpwstr>False</vt:lpwstr>
  </property>
</Properties>
</file>