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3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5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09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4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56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310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234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2721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1499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49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0085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98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453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204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615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5A849-C0B6-46D9-AE97-8C68F8FAA94D}" type="datetimeFigureOut">
              <a:rPr lang="pl-PL" smtClean="0"/>
              <a:t>02.04.2025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BBE07-D627-4AFB-8554-677690D675E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867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cke.gov.pl/egzamin-maturalny/egzamin-maturalny-w-formule-2023/harmonogram-komunikaty-i-informacje/rok-szkolny-2024-2025-2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ke.gov.pl/images/_EGZAMIN_MATURALNY_OD_2023/komunikaty/2024/zalaczniki/EM%202024%20Zalacznik%206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000" b="1" dirty="0">
                <a:solidFill>
                  <a:srgbClr val="00B050"/>
                </a:solidFill>
              </a:rPr>
              <a:t>Matura </a:t>
            </a:r>
            <a:r>
              <a:rPr lang="pl-PL" sz="6000" b="1" dirty="0" smtClean="0">
                <a:solidFill>
                  <a:srgbClr val="00B050"/>
                </a:solidFill>
              </a:rPr>
              <a:t>2025</a:t>
            </a:r>
            <a:endParaRPr lang="pl-PL" sz="6000" b="1" dirty="0">
              <a:solidFill>
                <a:srgbClr val="00B050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662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poprawkowy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Do egzaminu maturalnego w terminie poprawkowym może przystąpić absolwent, który </a:t>
            </a:r>
            <a:r>
              <a:rPr lang="pl-PL" u="sng" dirty="0"/>
              <a:t>nie zdał egzaminu wyłącznie z jednego przedmiotu obowiązkowego w części ustnej ALBO w części pisemnej</a:t>
            </a:r>
            <a:r>
              <a:rPr lang="pl-PL" dirty="0"/>
              <a:t>, pod warunkiem że: </a:t>
            </a:r>
          </a:p>
          <a:p>
            <a:pPr marL="0" indent="0">
              <a:buNone/>
            </a:pPr>
            <a:r>
              <a:rPr lang="pl-PL" dirty="0"/>
              <a:t>1) przystąpił do wszystkich egzaminów z przedmiotów obowiązkowych w części ustnej i w części pisemnej i żaden z tych egzaminów nie został mu unieważniony </a:t>
            </a:r>
          </a:p>
          <a:p>
            <a:pPr marL="0" indent="0">
              <a:buNone/>
            </a:pPr>
            <a:r>
              <a:rPr lang="pl-PL" dirty="0"/>
              <a:t>       ORAZ </a:t>
            </a:r>
          </a:p>
          <a:p>
            <a:pPr marL="0" indent="0">
              <a:buNone/>
            </a:pPr>
            <a:r>
              <a:rPr lang="pl-PL" dirty="0"/>
              <a:t>2) przystąpił do egzaminu z co najmniej jednego przedmiotu dodatkowego na poziomie rozszerzonym w części pisemnej i egzamin ten nie został mu unieważniony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53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poprawkowy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Absolwent, o którym mowa w pkt 1., w terminie 7 dni od dnia ogłoszenia wyników egzaminu maturalnego (</a:t>
            </a:r>
            <a:r>
              <a:rPr lang="pl-PL" sz="2800" b="1" dirty="0">
                <a:solidFill>
                  <a:srgbClr val="FF0000"/>
                </a:solidFill>
              </a:rPr>
              <a:t>nie później niż do </a:t>
            </a:r>
            <a:r>
              <a:rPr lang="pl-PL" sz="2800" b="1" dirty="0" smtClean="0">
                <a:solidFill>
                  <a:srgbClr val="FF0000"/>
                </a:solidFill>
              </a:rPr>
              <a:t>15 </a:t>
            </a:r>
            <a:r>
              <a:rPr lang="pl-PL" sz="2800" b="1" dirty="0">
                <a:solidFill>
                  <a:srgbClr val="FF0000"/>
                </a:solidFill>
              </a:rPr>
              <a:t>lipca </a:t>
            </a:r>
            <a:r>
              <a:rPr lang="pl-PL" sz="2800" b="1" dirty="0" smtClean="0">
                <a:solidFill>
                  <a:srgbClr val="FF0000"/>
                </a:solidFill>
              </a:rPr>
              <a:t>2025 </a:t>
            </a:r>
            <a:r>
              <a:rPr lang="pl-PL" sz="2800" b="1" dirty="0">
                <a:solidFill>
                  <a:srgbClr val="FF0000"/>
                </a:solidFill>
              </a:rPr>
              <a:t>r.</a:t>
            </a:r>
            <a:r>
              <a:rPr lang="pl-PL" sz="2800" dirty="0"/>
              <a:t>) składa pisemne oświadczenie o zamiarze przystąpienia do egzaminu maturalnego z danego przedmiotu w terminie poprawkowym (</a:t>
            </a:r>
            <a:r>
              <a:rPr lang="pl-PL" sz="2800" b="1" dirty="0">
                <a:solidFill>
                  <a:srgbClr val="FF0000"/>
                </a:solidFill>
              </a:rPr>
              <a:t>załącznik 7</a:t>
            </a:r>
            <a:r>
              <a:rPr lang="pl-PL" sz="2800" dirty="0"/>
              <a:t>), zgodnie z </a:t>
            </a:r>
            <a:r>
              <a:rPr lang="pl-PL" sz="2800" dirty="0" smtClean="0"/>
              <a:t>deklaracją. </a:t>
            </a:r>
            <a:r>
              <a:rPr lang="pl-PL" sz="2800" dirty="0"/>
              <a:t>Absolwent składa oświadczenie do dyrektora szkoły.</a:t>
            </a:r>
          </a:p>
          <a:p>
            <a:pPr marL="0" indent="0">
              <a:buNone/>
            </a:pPr>
            <a:endParaRPr lang="pl-PL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90157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poprawkowy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/>
              <a:t>Informację o miejscu przeprowadzenia egzaminu maturalnego z danego przedmiotu w terminie poprawkowym dyrektor okręgowej komisji egzaminacyjnej ogłasza na stronie internetowej okręgowej komisji egzaminacyjnej nie później niż do </a:t>
            </a:r>
            <a:r>
              <a:rPr lang="pl-PL" sz="2400" dirty="0" smtClean="0"/>
              <a:t>8 </a:t>
            </a:r>
            <a:r>
              <a:rPr lang="pl-PL" sz="2400" dirty="0"/>
              <a:t>sierpnia </a:t>
            </a:r>
            <a:r>
              <a:rPr lang="pl-PL" sz="2400" dirty="0" smtClean="0"/>
              <a:t>2025 r.</a:t>
            </a:r>
            <a:endParaRPr lang="pl-PL" sz="2400" dirty="0"/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u="sng" dirty="0">
                <a:solidFill>
                  <a:srgbClr val="FF0000"/>
                </a:solidFill>
              </a:rPr>
              <a:t>Część pisemna </a:t>
            </a:r>
            <a:r>
              <a:rPr lang="pl-PL" sz="2400" dirty="0"/>
              <a:t>egzaminu maturalnego w terminie poprawkowym odbędzie się </a:t>
            </a:r>
            <a:r>
              <a:rPr lang="pl-PL" sz="2400" b="1" dirty="0" smtClean="0">
                <a:solidFill>
                  <a:srgbClr val="FF0000"/>
                </a:solidFill>
              </a:rPr>
              <a:t>19 </a:t>
            </a:r>
            <a:r>
              <a:rPr lang="pl-PL" sz="2400" b="1" dirty="0">
                <a:solidFill>
                  <a:srgbClr val="FF0000"/>
                </a:solidFill>
              </a:rPr>
              <a:t>sierpnia </a:t>
            </a:r>
            <a:r>
              <a:rPr lang="pl-PL" sz="2400" b="1" dirty="0" smtClean="0">
                <a:solidFill>
                  <a:srgbClr val="FF0000"/>
                </a:solidFill>
              </a:rPr>
              <a:t>2025 </a:t>
            </a:r>
            <a:r>
              <a:rPr lang="pl-PL" sz="2400" b="1" dirty="0">
                <a:solidFill>
                  <a:srgbClr val="FF0000"/>
                </a:solidFill>
              </a:rPr>
              <a:t>r.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u="sng" dirty="0">
                <a:solidFill>
                  <a:srgbClr val="FF0000"/>
                </a:solidFill>
              </a:rPr>
              <a:t>Część ustna </a:t>
            </a:r>
            <a:r>
              <a:rPr lang="pl-PL" sz="2400" dirty="0"/>
              <a:t>egzaminu maturalnego w terminie poprawkowym z języka polskiego oraz z języków obcych nowożytnych odbędzie się </a:t>
            </a:r>
            <a:r>
              <a:rPr lang="pl-PL" sz="2400" b="1" dirty="0" smtClean="0">
                <a:solidFill>
                  <a:srgbClr val="FF0000"/>
                </a:solidFill>
              </a:rPr>
              <a:t>20 </a:t>
            </a:r>
            <a:r>
              <a:rPr lang="pl-PL" sz="2400" b="1" dirty="0">
                <a:solidFill>
                  <a:srgbClr val="FF0000"/>
                </a:solidFill>
              </a:rPr>
              <a:t>sierpnia </a:t>
            </a:r>
            <a:r>
              <a:rPr lang="pl-PL" sz="2400" b="1" dirty="0" smtClean="0">
                <a:solidFill>
                  <a:srgbClr val="FF0000"/>
                </a:solidFill>
              </a:rPr>
              <a:t>2025 </a:t>
            </a:r>
            <a:r>
              <a:rPr lang="pl-PL" sz="2400" b="1" dirty="0">
                <a:solidFill>
                  <a:srgbClr val="FF0000"/>
                </a:solidFill>
              </a:rPr>
              <a:t>r.</a:t>
            </a:r>
          </a:p>
        </p:txBody>
      </p:sp>
    </p:spTree>
    <p:extLst>
      <p:ext uri="{BB962C8B-B14F-4D97-AF65-F5344CB8AC3E}">
        <p14:creationId xmlns:p14="http://schemas.microsoft.com/office/powerpoint/2010/main" val="39655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Wgląd do pracy i weryfikacja punktów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1. </a:t>
            </a:r>
            <a:r>
              <a:rPr lang="pl-PL" dirty="0"/>
              <a:t>Absolwent ma prawo wglądu do sprawdzonej i ocenionej swojej pracy egzaminacyjnej, w miejscu i czasie wskazanym przez dyrektora okręgowej komisji egzaminacyjnej, w ciągu 6 miesięcy od dnia wydania przez okręgową komisję egzaminacyjną świadectw dojrzałości, aneksów i zaświadczeń o wynikach egzaminu maturalnego.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2. </a:t>
            </a:r>
            <a:r>
              <a:rPr lang="pl-PL" dirty="0"/>
              <a:t>Nie dopuszcza się możliwości dokonywania wglądu przez pełnomocnika lub z udziałem pełnomocnika albo innej osoby wskazanej przez zdającego.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>
                <a:solidFill>
                  <a:srgbClr val="00B050"/>
                </a:solidFill>
              </a:rPr>
              <a:t>3. </a:t>
            </a:r>
            <a:r>
              <a:rPr lang="pl-PL" dirty="0"/>
              <a:t>Wniosek o wgląd do pracy egzaminacyjnej składa się do dyrektora właściwej komisji okręgowej. Wniosek może być złożony osobiście przez absolwenta lub osobę występującą w jego imieniu, lub przesłany do komisji okręgowej drogą elektroniczną (w tym za pośrednictwem </a:t>
            </a:r>
            <a:r>
              <a:rPr lang="pl-PL" dirty="0" smtClean="0"/>
              <a:t>ZIU-SIOEO), </a:t>
            </a:r>
            <a:r>
              <a:rPr lang="pl-PL" dirty="0"/>
              <a:t>faksem lub pocztą tradycyjną (</a:t>
            </a:r>
            <a:r>
              <a:rPr lang="pl-PL" b="1" dirty="0">
                <a:solidFill>
                  <a:srgbClr val="FF0000"/>
                </a:solidFill>
              </a:rPr>
              <a:t>załącznik 25a</a:t>
            </a:r>
            <a:r>
              <a:rPr lang="pl-PL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029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Wgląd do pracy i weryfikacja punktów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b="1" dirty="0">
                <a:solidFill>
                  <a:srgbClr val="00B050"/>
                </a:solidFill>
              </a:rPr>
              <a:t>4. </a:t>
            </a:r>
            <a:r>
              <a:rPr lang="pl-PL" sz="2400" dirty="0"/>
              <a:t>Wnioski o wgląd są przyjmowane i rozpatrywane od dnia wydania przez OKE świadectw dojrzałości, aneksów i zaświadczeń o wynikach egzaminu, zgodnie z kolejnością wpływu. </a:t>
            </a:r>
          </a:p>
          <a:p>
            <a:pPr marL="0" indent="0">
              <a:buNone/>
            </a:pPr>
            <a:r>
              <a:rPr lang="pl-PL" sz="2400" b="1" dirty="0">
                <a:solidFill>
                  <a:srgbClr val="00B050"/>
                </a:solidFill>
              </a:rPr>
              <a:t>5. </a:t>
            </a:r>
            <a:r>
              <a:rPr lang="pl-PL" sz="2400" dirty="0"/>
              <a:t>Dyrektor okręgowej komisji egzaminacyjnej – jeżeli to możliwe, w porozumieniu z wnioskodawcą – w ciągu nie więcej niż 5 dni roboczych od otrzymania wniosku o wgląd wyznacza termin wglądu (dzień oraz godzinę). O wyznaczonym terminie wglądu komisja okręgowa informuje wnioskodawcę.</a:t>
            </a:r>
            <a:endParaRPr lang="pl-PL" sz="2200" dirty="0"/>
          </a:p>
          <a:p>
            <a:pPr marL="0" indent="0">
              <a:buNone/>
            </a:pPr>
            <a:r>
              <a:rPr lang="pl-PL" sz="2200" b="1" dirty="0">
                <a:solidFill>
                  <a:srgbClr val="00B050"/>
                </a:solidFill>
              </a:rPr>
              <a:t>6. </a:t>
            </a:r>
            <a:r>
              <a:rPr lang="pl-PL" sz="2200" dirty="0"/>
              <a:t>Absolwent może zwrócić się z wnioskiem o weryfikację sumy punktów (</a:t>
            </a:r>
            <a:r>
              <a:rPr lang="pl-PL" sz="2200" b="1" dirty="0">
                <a:solidFill>
                  <a:srgbClr val="FF0000"/>
                </a:solidFill>
              </a:rPr>
              <a:t>załącznik 25b</a:t>
            </a:r>
            <a:r>
              <a:rPr lang="pl-PL" sz="2200" dirty="0"/>
              <a:t>). Wniosek wraz z uzasadnieniem składa się do dyrektora okręgowej komisji egzaminacyjnej w terminie 2 dni roboczych od dnia dokonania wglądu.</a:t>
            </a:r>
          </a:p>
          <a:p>
            <a:pPr marL="0" indent="0">
              <a:buNone/>
            </a:pP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56042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Wgląd do pracy i weryfikacja punktów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500" dirty="0"/>
              <a:t>Dokładne informacje dotyczące znajdują się na stronie </a:t>
            </a:r>
            <a:r>
              <a:rPr lang="pl-PL" sz="2500" dirty="0" smtClean="0"/>
              <a:t>133 i 134</a:t>
            </a:r>
          </a:p>
          <a:p>
            <a:r>
              <a:rPr lang="pl-PL" sz="2800" dirty="0">
                <a:hlinkClick r:id="rId2"/>
              </a:rPr>
              <a:t>Informacja o sposobie organizacji i przeprowadzania egzaminu maturalnego w </a:t>
            </a:r>
            <a:r>
              <a:rPr lang="pl-PL" sz="2800" dirty="0" smtClean="0">
                <a:hlinkClick r:id="rId2"/>
              </a:rPr>
              <a:t>202</a:t>
            </a:r>
            <a:r>
              <a:rPr lang="pl-PL" sz="2800" dirty="0">
                <a:hlinkClick r:id="rId2"/>
              </a:rPr>
              <a:t>5</a:t>
            </a:r>
            <a:endParaRPr lang="pl-PL" sz="2800" dirty="0"/>
          </a:p>
          <a:p>
            <a:pPr marL="0" indent="0">
              <a:buNone/>
            </a:pPr>
            <a:endParaRPr lang="pl-PL" sz="2500" dirty="0"/>
          </a:p>
        </p:txBody>
      </p:sp>
    </p:spTree>
    <p:extLst>
      <p:ext uri="{BB962C8B-B14F-4D97-AF65-F5344CB8AC3E}">
        <p14:creationId xmlns:p14="http://schemas.microsoft.com/office/powerpoint/2010/main" val="25509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Sprawy organizacyjne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514350" indent="-514350">
              <a:buAutoNum type="arabicPeriod"/>
            </a:pPr>
            <a:r>
              <a:rPr lang="pl-PL" dirty="0"/>
              <a:t>Zdający mogą wnieść do sali egzaminacyjnej przybory wymienione w komunikacie o przyborach oraz małą butelkę wody, która powinna stać na podłodze przy nodze stolika, aby zdający przypadkowo nie zalał materiałów egzaminacyjnych. </a:t>
            </a:r>
          </a:p>
          <a:p>
            <a:pPr marL="514350" indent="-514350">
              <a:buAutoNum type="arabicPeriod"/>
            </a:pPr>
            <a:r>
              <a:rPr lang="pl-PL" dirty="0"/>
              <a:t>Zdający wpuszczani są do sali egzaminacyjnej pojedynczo, okazując dokument ze zdjęciem potwierdzający tożsamość (nie w aplikacji w telefonie), i zajmują miejsce, które wylosowali, albo które wskazuje przewodniczący zespołu nadzorującego. </a:t>
            </a:r>
            <a:r>
              <a:rPr lang="pl-PL" dirty="0" smtClean="0"/>
              <a:t>Proszę mieć ze sobą paski kodowe, które każdy otrzyma 5 maja na egzaminie z języka polskiego.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Zakaz wnoszenia do sali egzaminacyjnej jakichkolwiek urządzeń telekomunikacyjnych, w tym telefonów komórkowych, </a:t>
            </a:r>
            <a:r>
              <a:rPr lang="pl-PL" dirty="0" err="1"/>
              <a:t>smartwatchy</a:t>
            </a:r>
            <a:r>
              <a:rPr lang="pl-PL" dirty="0"/>
              <a:t>, urządzeń wyposażonych w technologie umożliwiające łączenie się z innymi urządzeniami oraz z </a:t>
            </a:r>
            <a:r>
              <a:rPr lang="pl-PL" dirty="0" err="1"/>
              <a:t>internetem</a:t>
            </a:r>
            <a:r>
              <a:rPr lang="pl-PL" dirty="0"/>
              <a:t>.</a:t>
            </a:r>
          </a:p>
          <a:p>
            <a:pPr marL="514350" indent="-514350">
              <a:buAutoNum type="arabicPeriod"/>
            </a:pPr>
            <a:r>
              <a:rPr lang="pl-PL" dirty="0"/>
              <a:t>W przypadku zdających ze stwierdzoną cukrzycą korzystających z pompy insulinowej dopuszcza się możliwość korzystania z telefonu komórkowego z aplikacją do mierzenia poziomu glukozy. W takim przypadku zdający może przystąpić do egzaminu w odrębnej sali albo – jeżeli przystępuje do egzaminu w sali z innymi zdającymi – maturzysta nie losuje numeru stolika, przy którym pracuje podczas egzaminu; przewodniczący zespołu nadzorującego wskazuje stolik możliwie najbliżej stanowiska zespołu nadzorującego. Przed wejściem na salę egzaminacyjną zdający przekazuje telefon przewodniczącemu zespołu nadzorującego, który upewnia się, że sygnały przychodzące są wyłączone i umieszcza telefon na stole, przy którym pracuje ZN. Zdający sygnalizuje konieczność skorzystania z telefonu przez podniesienie ręki. </a:t>
            </a:r>
          </a:p>
          <a:p>
            <a:pPr marL="514350" indent="-514350">
              <a:buAutoNum type="arabicPeriod"/>
            </a:pPr>
            <a:r>
              <a:rPr lang="pl-PL" dirty="0"/>
              <a:t>W czasie trwania egzaminu maturalnego zdający nie powinni opuszczać sali egzaminacyjnej. W uzasadnionych przypadkach przewodniczący zespołu nadzorującego może zezwolić zdającemu na opuszczenie sali egzaminacyjnej po zapewnieniu warunków wykluczających możliwość kontaktowania się zdającego z innymi osobami, z wyjątkiem osób udzielających pomocy medycznej, oraz korzystania z niedozwolonych materiałów lub urządzeń, np. telefonów komórkowych. Zdający sygnalizuje potrzebę opuszczenia sali egzaminacyjnej przez podniesienie ręki. Po uzyskaniu zezwolenia przewodniczącego zespołu nadzorującego na wyjście z sali zdający pozostawia zamknięty arkusz egzaminacyjny na swoim stoliku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799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Sprawy organizacyjne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609726"/>
            <a:ext cx="7704857" cy="3763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614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Sprawy organizacyjne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Na egzamin pisemny przychodzimy </a:t>
            </a:r>
            <a:r>
              <a:rPr lang="pl-PL" u="sng" dirty="0"/>
              <a:t>45 minut przed rozpoczęciem egzaminu</a:t>
            </a:r>
            <a:r>
              <a:rPr lang="pl-PL" dirty="0"/>
              <a:t>, czyli</a:t>
            </a:r>
          </a:p>
          <a:p>
            <a:pPr marL="0" indent="0">
              <a:buNone/>
            </a:pPr>
            <a:r>
              <a:rPr lang="pl-PL" dirty="0"/>
              <a:t>   -  8:15 jeśli egzamin jest o 9:00</a:t>
            </a:r>
          </a:p>
          <a:p>
            <a:pPr marL="0" indent="0">
              <a:buNone/>
            </a:pPr>
            <a:r>
              <a:rPr lang="pl-PL" dirty="0"/>
              <a:t>   -  13:15 jeśli egzamin jest o 14:00</a:t>
            </a:r>
          </a:p>
          <a:p>
            <a:pPr marL="0" indent="0">
              <a:buNone/>
            </a:pPr>
            <a:r>
              <a:rPr lang="pl-PL" dirty="0"/>
              <a:t>Spóźnienie się na egzamin powoduje niemożliwość przystąpienie do niego.</a:t>
            </a:r>
          </a:p>
          <a:p>
            <a:pPr marL="0" indent="0">
              <a:buNone/>
            </a:pPr>
            <a:r>
              <a:rPr lang="pl-PL" dirty="0"/>
              <a:t>Na szatnie będą wyznaczone odpowiednie sale. </a:t>
            </a:r>
            <a:r>
              <a:rPr lang="pl-PL" dirty="0" smtClean="0"/>
              <a:t>Zapoznać się z harmonogramem ustnych egzaminów po radzie klasyfikacyjnej 14.04.2025 r.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891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5400" b="1" dirty="0">
                <a:solidFill>
                  <a:srgbClr val="00B050"/>
                </a:solidFill>
              </a:rPr>
              <a:t>Dziękuję za uwagę</a:t>
            </a:r>
          </a:p>
        </p:txBody>
      </p:sp>
      <p:sp>
        <p:nvSpPr>
          <p:cNvPr id="5" name="Podtytu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9104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Przybory pomocnicze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8" name="pole tekstowe 7">
            <a:extLst>
              <a:ext uri="{FF2B5EF4-FFF2-40B4-BE49-F238E27FC236}">
                <a16:creationId xmlns="" xmlns:a16="http://schemas.microsoft.com/office/drawing/2014/main" id="{35928F4B-2F7C-4CE1-830E-87848891FAB4}"/>
              </a:ext>
            </a:extLst>
          </p:cNvPr>
          <p:cNvSpPr txBox="1"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dirty="0" smtClean="0"/>
              <a:t>Na stronie szkoły, strefa ucznia, maturzyści: </a:t>
            </a:r>
            <a:r>
              <a:rPr lang="pl-PL" dirty="0"/>
              <a:t>Komunikat o materiałach i przyborach w 2025 r</a:t>
            </a:r>
          </a:p>
        </p:txBody>
      </p:sp>
    </p:spTree>
    <p:extLst>
      <p:ext uri="{BB962C8B-B14F-4D97-AF65-F5344CB8AC3E}">
        <p14:creationId xmlns:p14="http://schemas.microsoft.com/office/powerpoint/2010/main" val="155260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b="1" dirty="0"/>
              <a:t>INFORMACJE DLA ABSOLWENTÓW WYBRANYCH TYPÓW SZKÓŁ, KTÓRZY POSIADAJĄ DOKUMENTY UPRAWNIAJĄCE ICH DO OTRZYMANIA DYPLOMU ZAWODOWEGO NA POZIOMIE TECHNIKA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5256584"/>
          </a:xfrm>
        </p:spPr>
        <p:txBody>
          <a:bodyPr>
            <a:noAutofit/>
          </a:bodyPr>
          <a:lstStyle/>
          <a:p>
            <a:pPr>
              <a:buAutoNum type="arabicPeriod"/>
            </a:pPr>
            <a:r>
              <a:rPr lang="pl-PL" sz="1800" dirty="0"/>
              <a:t>W </a:t>
            </a:r>
            <a:r>
              <a:rPr lang="pl-PL" sz="1800" dirty="0" smtClean="0"/>
              <a:t>2025 </a:t>
            </a:r>
            <a:r>
              <a:rPr lang="pl-PL" sz="1800" dirty="0"/>
              <a:t>r. absolwenci każdego typu szkoły </a:t>
            </a:r>
            <a:r>
              <a:rPr lang="pl-PL" sz="1800" b="1" dirty="0"/>
              <a:t>nie mają obowiązku przystąpienia do egzaminu z jednego przedmiotu dodatkowego na poziomie rozszerzonym</a:t>
            </a:r>
            <a:r>
              <a:rPr lang="pl-PL" sz="1800" dirty="0"/>
              <a:t>, jeżeli posiadają: </a:t>
            </a:r>
          </a:p>
          <a:p>
            <a:pPr>
              <a:buAutoNum type="arabicParenR"/>
            </a:pPr>
            <a:r>
              <a:rPr lang="pl-PL" sz="1800" dirty="0"/>
              <a:t>dyplom potwierdzający kwalifikacje zawodowe w zawodzie nauczanym na poziomie technika albo </a:t>
            </a:r>
          </a:p>
          <a:p>
            <a:pPr>
              <a:buAutoNum type="arabicParenR"/>
            </a:pPr>
            <a:r>
              <a:rPr lang="pl-PL" sz="1800" dirty="0"/>
              <a:t>dyplom zawodowy w zawodzie nauczanym na poziomie technika, albo </a:t>
            </a:r>
          </a:p>
          <a:p>
            <a:pPr>
              <a:buAutoNum type="arabicParenR"/>
            </a:pPr>
            <a:r>
              <a:rPr lang="pl-PL" sz="1800" dirty="0"/>
              <a:t>świadectwa potwierdzające kwalifikacje w zawodzie (wyłącznie lub łączone ze świadectwem czeladniczym) ze wszystkich kwalifikacji wyodrębnionych w danym zawodzie nauczanym na poziomie technika, albo </a:t>
            </a:r>
          </a:p>
          <a:p>
            <a:pPr>
              <a:buAutoNum type="arabicParenR"/>
            </a:pPr>
            <a:r>
              <a:rPr lang="pl-PL" sz="1800" dirty="0"/>
              <a:t>certyfikaty kwalifikacji zawodowych (wyłącznie lub łączone ze świadectwem czeladniczym) ze wszystkich kwalifikacji wyodrębnionych w danym zawodzie nauczanym na poziomie technika, albo </a:t>
            </a:r>
          </a:p>
          <a:p>
            <a:pPr>
              <a:buAutoNum type="arabicParenR"/>
            </a:pPr>
            <a:r>
              <a:rPr lang="pl-PL" sz="1800" dirty="0"/>
              <a:t>świadectwa potwierdzające kwalifikacje w zawodzie i certyfikaty kwalifikacji zawodowych, ze wszystkich kwalifikacji wyodrębnionych w danym zawodzie nauczanym na poziomie technika, umożliwiające uzyskanie dyplomu zawodowego w zawodzie nauczanym na poziomie technika. </a:t>
            </a:r>
          </a:p>
          <a:p>
            <a:pPr marL="0" indent="0">
              <a:buNone/>
            </a:pPr>
            <a:r>
              <a:rPr lang="pl-PL" sz="1800" b="1" dirty="0"/>
              <a:t>2. </a:t>
            </a:r>
            <a:r>
              <a:rPr lang="pl-PL" sz="1800" dirty="0"/>
              <a:t>Osoby, o których mowa w pkt 1., w deklaracji przystąpienia do egzaminu maturalnego wskazują fakt posiadania dokumentów wymienionych w pkt 1.</a:t>
            </a:r>
          </a:p>
        </p:txBody>
      </p:sp>
    </p:spTree>
    <p:extLst>
      <p:ext uri="{BB962C8B-B14F-4D97-AF65-F5344CB8AC3E}">
        <p14:creationId xmlns:p14="http://schemas.microsoft.com/office/powerpoint/2010/main" val="419821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b="1" dirty="0"/>
              <a:t>INFORMACJE DLA ABSOLWENTÓW WYBRANYCH TYPÓW SZKÓŁ, KTÓRZY POSIADAJĄ DOKUMENTY UPRAWNIAJĄCE ICH DO OTRZYMANIA DYPLOMU ZAWODOWEGO NA POZIOMIE TECHNIKA</a:t>
            </a:r>
            <a:endParaRPr lang="pl-PL" sz="1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800" b="1" dirty="0"/>
              <a:t>3. </a:t>
            </a:r>
            <a:r>
              <a:rPr lang="pl-PL" sz="1800" dirty="0"/>
              <a:t>Osoby, o których mowa w pkt 1., w deklaracji przystąpienia do egzaminu maturalnego mogą zadeklarować przystąpienie do egzaminu maturalnego z nie więcej niż pięciu przedmiotów dodatkowych na poziomie rozszerzonym</a:t>
            </a:r>
          </a:p>
          <a:p>
            <a:pPr marL="0" indent="0">
              <a:buNone/>
            </a:pPr>
            <a:endParaRPr lang="pl-PL" sz="1800" b="1" dirty="0"/>
          </a:p>
          <a:p>
            <a:pPr marL="0" indent="0">
              <a:buNone/>
            </a:pPr>
            <a:r>
              <a:rPr lang="pl-PL" sz="1800" b="1" dirty="0"/>
              <a:t>4. </a:t>
            </a:r>
            <a:r>
              <a:rPr lang="pl-PL" sz="1800" dirty="0"/>
              <a:t>Absolwent, który w złożonej deklaracji przystąpienia do egzaminu maturalnego wskazał przedmiot dodatkowy na poziomie rozszerzonym, ale pomiędzy dniem złożenia deklaracji a </a:t>
            </a:r>
            <a:r>
              <a:rPr lang="pl-PL" sz="1800" dirty="0" smtClean="0"/>
              <a:t>22 </a:t>
            </a:r>
            <a:r>
              <a:rPr lang="pl-PL" sz="1800" dirty="0"/>
              <a:t>kwietnia </a:t>
            </a:r>
            <a:r>
              <a:rPr lang="pl-PL" sz="1800" dirty="0" smtClean="0"/>
              <a:t>2025 </a:t>
            </a:r>
            <a:r>
              <a:rPr lang="pl-PL" sz="1800" dirty="0"/>
              <a:t>r. uzyskał dokumenty wymienione w pkt 1., może złożyć dyrektorowi szkoły lub dyrektorowi OKE, do którego składał deklarację maturalną, pisemną informację o rezygnacji z przystąpienia do egzaminu maturalnego z tego przedmiotu dodatkowego lub tych przedmiotów dodatkowych na poziomie rozszerzonym. Pisemną informację (</a:t>
            </a:r>
            <a:r>
              <a:rPr lang="pl-PL" sz="1800" b="1" dirty="0">
                <a:solidFill>
                  <a:srgbClr val="FF0000"/>
                </a:solidFill>
              </a:rPr>
              <a:t>załącznik 5c</a:t>
            </a:r>
            <a:r>
              <a:rPr lang="pl-PL" sz="1800" dirty="0"/>
              <a:t>) należy złożyć nie później niż do </a:t>
            </a:r>
            <a:r>
              <a:rPr lang="pl-PL" sz="1800" b="1" dirty="0" smtClean="0">
                <a:solidFill>
                  <a:srgbClr val="FF0000"/>
                </a:solidFill>
              </a:rPr>
              <a:t>22 </a:t>
            </a:r>
            <a:r>
              <a:rPr lang="pl-PL" sz="1800" b="1" dirty="0">
                <a:solidFill>
                  <a:srgbClr val="FF0000"/>
                </a:solidFill>
              </a:rPr>
              <a:t>kwietnia </a:t>
            </a:r>
            <a:r>
              <a:rPr lang="pl-PL" sz="1800" b="1" dirty="0" smtClean="0">
                <a:solidFill>
                  <a:srgbClr val="FF0000"/>
                </a:solidFill>
              </a:rPr>
              <a:t>2025 </a:t>
            </a:r>
            <a:r>
              <a:rPr lang="pl-PL" sz="1800" b="1" dirty="0">
                <a:solidFill>
                  <a:srgbClr val="FF0000"/>
                </a:solidFill>
              </a:rPr>
              <a:t>r. </a:t>
            </a:r>
            <a:r>
              <a:rPr lang="pl-PL" sz="1800" dirty="0"/>
              <a:t>Dyrektor szkoły niezwłocznie przekazuje tę informację do dyrektora OKE.</a:t>
            </a:r>
          </a:p>
          <a:p>
            <a:pPr marL="0" indent="0">
              <a:buNone/>
            </a:pPr>
            <a:endParaRPr lang="pl-PL" sz="18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sz="18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pl-PL" sz="1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65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Egzamin maturalny z informatyki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l-PL" dirty="0"/>
              <a:t>Egzamin maturalny z informatyki w Formule 2023 składa się z jednej części (zdający otrzymują jeden arkusz egzaminacyjny zawierający wszystkie zadania egzaminacyjne). Podczas egzaminu w Formule 2023 zdający pracuje przy autonomicznym stanowisku komputerowym i może korzystać wyłącznie z programów oraz danych zapisanych na dysku twardym i na innych nośnikach stanowiących wyposażenie stanowiska lub otrzymanych z arkuszem egzaminacyjnym. Nie jest dozwolone korzystanie z tych samych zasobów na różnych komputerach i komunikowanie się zdających między sobą oraz zdających z innymi osobami. Niedozwolony jest bezpośredni dostęp do sieci lokalnej oraz zasobów </a:t>
            </a:r>
            <a:r>
              <a:rPr lang="pl-PL" dirty="0" err="1"/>
              <a:t>internetu</a:t>
            </a:r>
            <a:r>
              <a:rPr lang="pl-PL" dirty="0"/>
              <a:t>.</a:t>
            </a:r>
          </a:p>
          <a:p>
            <a:pPr algn="just"/>
            <a:r>
              <a:rPr lang="pl-PL" dirty="0"/>
              <a:t>W przeddzień egzaminu zdający sprawdza, w ciągu jednej godziny, poprawność działania komputera, na którym będzie zdawał egzamin, i wybranego przez siebie oprogramowania. Sprawdzanie to odbywa się w obecności </a:t>
            </a:r>
            <a:r>
              <a:rPr lang="pl-PL" dirty="0" smtClean="0"/>
              <a:t>operatora pracowni informatycznej </a:t>
            </a:r>
            <a:r>
              <a:rPr lang="pl-PL" dirty="0"/>
              <a:t>oraz członka zespołu nadzorującego, w czasie wyznaczonym przez przewodniczącego zespołu egzaminacyjnego (dyrektora szkoły). Sprawdzanie odbędzie się </a:t>
            </a:r>
            <a:r>
              <a:rPr lang="pl-PL" b="1" dirty="0" smtClean="0"/>
              <a:t>13 </a:t>
            </a:r>
            <a:r>
              <a:rPr lang="pl-PL" b="1" dirty="0"/>
              <a:t>maja </a:t>
            </a:r>
            <a:r>
              <a:rPr lang="pl-PL" dirty="0"/>
              <a:t>godzina będzie podana na stronie szkoły w aktualnościach. Fakt sprawdzenia komputera i oprogramowania zdający potwierdza podpisem na stosownym oświadczeniu </a:t>
            </a:r>
            <a:r>
              <a:rPr lang="pl-PL" b="1" dirty="0"/>
              <a:t>(zał. 19a).</a:t>
            </a:r>
          </a:p>
          <a:p>
            <a:pPr algn="just"/>
            <a:r>
              <a:rPr lang="pl-PL" dirty="0"/>
              <a:t>Zdający </a:t>
            </a:r>
            <a:r>
              <a:rPr lang="pl-PL" u="sng" dirty="0"/>
              <a:t>nie może </a:t>
            </a:r>
            <a:r>
              <a:rPr lang="pl-PL" dirty="0"/>
              <a:t>samodzielnie wymieniać elementów i podzespołów wchodzących w skład zestawu komputerowego oraz przyłączać dodatkowych; nie może również żądać takiego dodatkowego przyłączenia lub wymiany przez operatora pracowni informatycznej .</a:t>
            </a:r>
          </a:p>
          <a:p>
            <a:pPr algn="just"/>
            <a:r>
              <a:rPr lang="pl-PL" dirty="0"/>
              <a:t>Zdający </a:t>
            </a:r>
            <a:r>
              <a:rPr lang="pl-PL" u="sng" dirty="0"/>
              <a:t>nie może </a:t>
            </a:r>
            <a:r>
              <a:rPr lang="pl-PL" dirty="0"/>
              <a:t>samodzielnie instalować, a także żądać zainstalowania przez operatora pracowni informatycznej dodatkowego oprogramowania, w tym dodatkowych modułów dla środowisk programowania, na komputerze przydzielonym mu do egzaminu.</a:t>
            </a:r>
          </a:p>
        </p:txBody>
      </p:sp>
    </p:spTree>
    <p:extLst>
      <p:ext uri="{BB962C8B-B14F-4D97-AF65-F5344CB8AC3E}">
        <p14:creationId xmlns:p14="http://schemas.microsoft.com/office/powerpoint/2010/main" val="206016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dodatkowy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196752"/>
            <a:ext cx="8280920" cy="5400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1. </a:t>
            </a:r>
            <a:r>
              <a:rPr lang="pl-PL" sz="2000" dirty="0"/>
              <a:t>W szczególnych przypadkach losowych lub zdrowotnych, uniemożliwiających przystąpienie do egzaminu maturalnego z danego przedmiotu lub przedmiotów w części ustnej lub części pisemnej w terminie głównym, dyrektor okręgowej komisji egzaminacyjnej, na udokumentowany wniosek absolwenta lub jego rodziców (</a:t>
            </a:r>
            <a:r>
              <a:rPr lang="pl-PL" sz="2000" b="1" dirty="0">
                <a:solidFill>
                  <a:srgbClr val="FF0000"/>
                </a:solidFill>
              </a:rPr>
              <a:t>załącznik 6</a:t>
            </a:r>
            <a:r>
              <a:rPr lang="pl-PL" sz="2000" dirty="0"/>
              <a:t>), może wyrazić zgodę na przystąpienie przez absolwenta do egzaminu maturalnego z tego przedmiotu lub przedmiotów w terminie dodatkowym (w czerwcu </a:t>
            </a:r>
            <a:r>
              <a:rPr lang="pl-PL" sz="2000" dirty="0" smtClean="0"/>
              <a:t>2025 </a:t>
            </a:r>
            <a:r>
              <a:rPr lang="pl-PL" sz="2000" dirty="0"/>
              <a:t>r.). 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2</a:t>
            </a:r>
            <a:r>
              <a:rPr lang="pl-PL" sz="2000" dirty="0">
                <a:solidFill>
                  <a:srgbClr val="00B050"/>
                </a:solidFill>
              </a:rPr>
              <a:t>.</a:t>
            </a:r>
            <a:r>
              <a:rPr lang="pl-PL" sz="2000" dirty="0"/>
              <a:t> Wniosek, o którym mowa w pkt 1., absolwent lub jego rodzice składają do dyrektora szkoły, w której absolwent przystępuje do egzaminu maturalnego, </a:t>
            </a:r>
            <a:r>
              <a:rPr lang="pl-PL" sz="2000" b="1" u="sng" dirty="0">
                <a:solidFill>
                  <a:srgbClr val="FF0000"/>
                </a:solidFill>
              </a:rPr>
              <a:t>nie później niż w dniu</a:t>
            </a:r>
            <a:r>
              <a:rPr lang="pl-PL" sz="2000" dirty="0"/>
              <a:t>, w którym odbywa się egzamin maturalny z danego przedmiotu. Dyrektor szkoły uzupełnia ww. wniosek, wpisując w tabeli „Uwagi dyrektora szkoły” rodzaj dostosowania warunków/formy przeprowadzania egzaminu – jeżeli dotyczy. Dyrektor szkoły przekazuje wniosek wraz z załączonymi do niego dokumentami dyrektorowi okręgowej komisji egzaminacyjnej nie później niż następnego dnia po otrzymaniu wniosku za pośrednictwem SIOEO. Wydrukowany i podpisany wniosek należy przesłać do OKE. </a:t>
            </a:r>
          </a:p>
          <a:p>
            <a:pPr marL="0" indent="0">
              <a:buNone/>
            </a:pP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55369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dodatkowy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3</a:t>
            </a:r>
            <a:r>
              <a:rPr lang="pl-PL" sz="2000" dirty="0">
                <a:solidFill>
                  <a:srgbClr val="00B050"/>
                </a:solidFill>
              </a:rPr>
              <a:t>.</a:t>
            </a:r>
            <a:r>
              <a:rPr lang="pl-PL" sz="2000" dirty="0"/>
              <a:t> Dyrektor OKE rozpatruje wniosek w terminie 2 dni od dnia jego otrzymania. Rozstrzygnięcie dyrektora okręgowej komisji egzaminacyjnej jest ostateczne. </a:t>
            </a:r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4. </a:t>
            </a:r>
            <a:r>
              <a:rPr lang="pl-PL" sz="2000" dirty="0"/>
              <a:t>Dla absolwentów, którzy uzyskali zgodę dyrektora okręgowej komisji egzaminacyjnej na przystąpienie do części ustnej lub części pisemnej egzaminu maturalnego z danego przedmiotu w terminie dodatkowym, egzamin maturalny jest przeprowadzany: </a:t>
            </a:r>
          </a:p>
          <a:p>
            <a:pPr marL="0" indent="0">
              <a:buNone/>
            </a:pPr>
            <a:r>
              <a:rPr lang="pl-PL" sz="2000" dirty="0"/>
              <a:t>         1) w terminie określonym w komunikacie dyrektora CKE o harmonogramie, opublikowanym na stronie Centralnej Komisji Egzaminacyjnej  </a:t>
            </a:r>
          </a:p>
          <a:p>
            <a:pPr marL="0" indent="0">
              <a:buNone/>
            </a:pPr>
            <a:r>
              <a:rPr lang="pl-PL" sz="2000" dirty="0"/>
              <a:t>         2) w miejscu wskazanym przez dyrektora okręgowej komisji egzaminacyjnej; informację o miejscu przeprowadzenia części ustnej lub części pisemnej egzaminu maturalnego w terminie dodatkowym dyrektor okręgowej komisji egzaminacyjnej ogłasza na stronie internetowej okręgowej komisji egzaminacyjnej w ostatnim tygodniu maja.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6758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dodatkowy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solidFill>
                  <a:srgbClr val="00B050"/>
                </a:solidFill>
              </a:rPr>
              <a:t>5. </a:t>
            </a:r>
            <a:r>
              <a:rPr lang="pl-PL" sz="2000" dirty="0"/>
              <a:t>Absolwent może przystąpić do części ustnej egzaminu maturalnego z danego przedmiotu lub przedmiotów w terminie innym niż ustalony w szkolnym harmonogramie przeprowadzania części ustnej egzaminu maturalnego (w ramach harmonogramu określonego w komunikacie dyrektora CKE) po uzgodnieniu z przewodniczącym zespołu egzaminacyjnego. Termin przystąpienia do części ustnej egzaminu maturalnego z danego przedmiotu lub przedmiotów wyznacza przewodniczący zespołu egzaminacyjnego. </a:t>
            </a: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 smtClean="0"/>
              <a:t>Załącznik 6</a:t>
            </a:r>
          </a:p>
          <a:p>
            <a:pPr marL="0" indent="0">
              <a:buNone/>
            </a:pPr>
            <a:r>
              <a:rPr lang="pl-PL" sz="2000" dirty="0">
                <a:hlinkClick r:id="rId2"/>
              </a:rPr>
              <a:t>http://cke.gov.pl/images/_</a:t>
            </a:r>
            <a:r>
              <a:rPr lang="pl-PL" sz="2000" dirty="0" smtClean="0">
                <a:hlinkClick r:id="rId2"/>
              </a:rPr>
              <a:t>EGZAMIN_MATURALNY_OD_2023/komunikaty/2024/zalaczniki/EM%202024%20Zalacznik%206.docx</a:t>
            </a:r>
            <a:endParaRPr lang="pl-PL" sz="2000" dirty="0" smtClean="0"/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47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Termin dodatkowy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Część pisemna egzaminu maturalnego w terminie dodatkowym odbędzie się w dniach </a:t>
            </a:r>
            <a:r>
              <a:rPr lang="pl-PL" b="1" dirty="0">
                <a:solidFill>
                  <a:srgbClr val="FF0000"/>
                </a:solidFill>
              </a:rPr>
              <a:t>od 3 do 17 czerwca </a:t>
            </a:r>
            <a:r>
              <a:rPr lang="pl-PL" b="1" dirty="0" smtClean="0">
                <a:solidFill>
                  <a:srgbClr val="FF0000"/>
                </a:solidFill>
              </a:rPr>
              <a:t>2025 </a:t>
            </a:r>
            <a:r>
              <a:rPr lang="pl-PL" b="1" dirty="0">
                <a:solidFill>
                  <a:srgbClr val="FF0000"/>
                </a:solidFill>
              </a:rPr>
              <a:t>r.</a:t>
            </a:r>
            <a:r>
              <a:rPr lang="pl-PL" dirty="0"/>
              <a:t> </a:t>
            </a:r>
          </a:p>
          <a:p>
            <a:r>
              <a:rPr lang="pl-PL" dirty="0"/>
              <a:t>Część ustna egzaminu maturalnego w terminie dodatkowym z języka polskiego i języków obcych nowożytnych odbędzie się w dniach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    od 9</a:t>
            </a:r>
            <a:r>
              <a:rPr lang="pl-PL" b="1" dirty="0" smtClean="0">
                <a:solidFill>
                  <a:srgbClr val="FF0000"/>
                </a:solidFill>
              </a:rPr>
              <a:t> </a:t>
            </a:r>
            <a:r>
              <a:rPr lang="pl-PL" b="1" dirty="0">
                <a:solidFill>
                  <a:srgbClr val="FF0000"/>
                </a:solidFill>
              </a:rPr>
              <a:t>do </a:t>
            </a:r>
            <a:r>
              <a:rPr lang="pl-PL" b="1" dirty="0" smtClean="0">
                <a:solidFill>
                  <a:srgbClr val="FF0000"/>
                </a:solidFill>
              </a:rPr>
              <a:t>11 </a:t>
            </a:r>
            <a:r>
              <a:rPr lang="pl-PL" b="1" dirty="0">
                <a:solidFill>
                  <a:srgbClr val="FF0000"/>
                </a:solidFill>
              </a:rPr>
              <a:t>czerwca </a:t>
            </a:r>
            <a:r>
              <a:rPr lang="pl-PL" b="1" dirty="0" smtClean="0">
                <a:solidFill>
                  <a:srgbClr val="FF0000"/>
                </a:solidFill>
              </a:rPr>
              <a:t>2025 </a:t>
            </a:r>
            <a:r>
              <a:rPr lang="pl-PL" b="1" dirty="0">
                <a:solidFill>
                  <a:srgbClr val="FF0000"/>
                </a:solidFill>
              </a:rPr>
              <a:t>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510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</TotalTime>
  <Words>1860</Words>
  <Application>Microsoft Office PowerPoint</Application>
  <PresentationFormat>Pokaz na ekranie (4:3)</PresentationFormat>
  <Paragraphs>82</Paragraphs>
  <Slides>19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Motyw pakietu Office</vt:lpstr>
      <vt:lpstr>Matura 2025</vt:lpstr>
      <vt:lpstr>Przybory pomocnicze</vt:lpstr>
      <vt:lpstr>INFORMACJE DLA ABSOLWENTÓW WYBRANYCH TYPÓW SZKÓŁ, KTÓRZY POSIADAJĄ DOKUMENTY UPRAWNIAJĄCE ICH DO OTRZYMANIA DYPLOMU ZAWODOWEGO NA POZIOMIE TECHNIKA</vt:lpstr>
      <vt:lpstr>INFORMACJE DLA ABSOLWENTÓW WYBRANYCH TYPÓW SZKÓŁ, KTÓRZY POSIADAJĄ DOKUMENTY UPRAWNIAJĄCE ICH DO OTRZYMANIA DYPLOMU ZAWODOWEGO NA POZIOMIE TECHNIKA</vt:lpstr>
      <vt:lpstr>Egzamin maturalny z informatyki</vt:lpstr>
      <vt:lpstr>Termin dodatkowy</vt:lpstr>
      <vt:lpstr>Termin dodatkowy</vt:lpstr>
      <vt:lpstr>Termin dodatkowy</vt:lpstr>
      <vt:lpstr>Termin dodatkowy</vt:lpstr>
      <vt:lpstr>Termin poprawkowy</vt:lpstr>
      <vt:lpstr>Termin poprawkowy</vt:lpstr>
      <vt:lpstr>Termin poprawkowy</vt:lpstr>
      <vt:lpstr>Wgląd do pracy i weryfikacja punktów</vt:lpstr>
      <vt:lpstr>Wgląd do pracy i weryfikacja punktów</vt:lpstr>
      <vt:lpstr>Wgląd do pracy i weryfikacja punktów</vt:lpstr>
      <vt:lpstr>Sprawy organizacyjne</vt:lpstr>
      <vt:lpstr>Sprawy organizacyjne</vt:lpstr>
      <vt:lpstr>Sprawy organizacyjne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Matura 2023</dc:title>
  <dc:creator>Dell</dc:creator>
  <cp:lastModifiedBy>AdminIT</cp:lastModifiedBy>
  <cp:revision>44</cp:revision>
  <dcterms:created xsi:type="dcterms:W3CDTF">2023-04-11T08:13:56Z</dcterms:created>
  <dcterms:modified xsi:type="dcterms:W3CDTF">2025-04-02T06:48:45Z</dcterms:modified>
</cp:coreProperties>
</file>